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66" r:id="rId4"/>
    <p:sldId id="273" r:id="rId5"/>
    <p:sldId id="259" r:id="rId6"/>
    <p:sldId id="260" r:id="rId7"/>
    <p:sldId id="263" r:id="rId8"/>
    <p:sldId id="267" r:id="rId9"/>
    <p:sldId id="268" r:id="rId10"/>
    <p:sldId id="269" r:id="rId11"/>
    <p:sldId id="261" r:id="rId12"/>
    <p:sldId id="274" r:id="rId13"/>
    <p:sldId id="271" r:id="rId14"/>
    <p:sldId id="272" r:id="rId15"/>
    <p:sldId id="264" r:id="rId16"/>
  </p:sldIdLst>
  <p:sldSz cx="14630400" cy="8229600"/>
  <p:notesSz cx="8229600" cy="14630400"/>
  <p:embeddedFontLst>
    <p:embeddedFont>
      <p:font typeface="Barlow Bold" panose="020B0604020202020204" charset="0"/>
      <p:bold r:id="rId18"/>
    </p:embeddedFont>
    <p:embeddedFont>
      <p:font typeface="Montserrat" panose="00000500000000000000" pitchFamily="2" charset="0"/>
      <p:regular r:id="rId19"/>
      <p:bold r:id="rId20"/>
      <p:italic r:id="rId21"/>
      <p:boldItalic r:id="rId22"/>
    </p:embeddedFont>
    <p:embeddedFont>
      <p:font typeface="Montserrat Bold" panose="00000800000000000000" charset="0"/>
      <p:bold r:id="rId2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68F4"/>
    <a:srgbClr val="EEEFF5"/>
    <a:srgbClr val="A4C0E3"/>
    <a:srgbClr val="7AA5D3"/>
    <a:srgbClr val="528C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6891" autoAdjust="0"/>
  </p:normalViewPr>
  <p:slideViewPr>
    <p:cSldViewPr snapToGrid="0" snapToObjects="1">
      <p:cViewPr>
        <p:scale>
          <a:sx n="66" d="100"/>
          <a:sy n="66" d="100"/>
        </p:scale>
        <p:origin x="152"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16010-2877-4D70-9FA6-0336C4238827}" type="doc">
      <dgm:prSet loTypeId="urn:microsoft.com/office/officeart/2009/layout/CircleArrowProcess" loCatId="process" qsTypeId="urn:microsoft.com/office/officeart/2005/8/quickstyle/simple1" qsCatId="simple" csTypeId="urn:microsoft.com/office/officeart/2005/8/colors/colorful4" csCatId="colorful" phldr="1"/>
      <dgm:spPr/>
      <dgm:t>
        <a:bodyPr/>
        <a:lstStyle/>
        <a:p>
          <a:endParaRPr lang="fr-FR"/>
        </a:p>
      </dgm:t>
    </dgm:pt>
    <dgm:pt modelId="{0FC08A0C-5D6E-46E8-B86D-FD9FA6D80220}">
      <dgm:prSet phldrT="[Texte]"/>
      <dgm:spPr/>
      <dgm:t>
        <a:bodyPr/>
        <a:lstStyle/>
        <a:p>
          <a:r>
            <a:rPr lang="fr-FR" b="1" i="0" u="none" strike="noStrike">
              <a:effectLst/>
              <a:latin typeface="Arial" panose="020B0604020202020204" pitchFamily="34" charset="0"/>
            </a:rPr>
            <a:t>Ingénierie des Features</a:t>
          </a:r>
          <a:r>
            <a:rPr lang="fr-FR" b="0" i="0" u="none" strike="noStrike">
              <a:effectLst/>
              <a:latin typeface="Arial" panose="020B0604020202020204" pitchFamily="34" charset="0"/>
            </a:rPr>
            <a:t> </a:t>
          </a:r>
          <a:endParaRPr lang="fr-FR" dirty="0"/>
        </a:p>
      </dgm:t>
    </dgm:pt>
    <dgm:pt modelId="{309D75A2-369C-4329-8E86-EAE2120E639D}" type="parTrans" cxnId="{AC7D1FE0-99A9-4086-B075-4AB887C9C032}">
      <dgm:prSet/>
      <dgm:spPr/>
      <dgm:t>
        <a:bodyPr/>
        <a:lstStyle/>
        <a:p>
          <a:endParaRPr lang="fr-FR"/>
        </a:p>
      </dgm:t>
    </dgm:pt>
    <dgm:pt modelId="{5CFBBB99-386B-4DF2-B939-8C5B902E00EE}" type="sibTrans" cxnId="{AC7D1FE0-99A9-4086-B075-4AB887C9C032}">
      <dgm:prSet/>
      <dgm:spPr/>
      <dgm:t>
        <a:bodyPr/>
        <a:lstStyle/>
        <a:p>
          <a:endParaRPr lang="fr-FR"/>
        </a:p>
      </dgm:t>
    </dgm:pt>
    <dgm:pt modelId="{D70823A6-BA7B-4E4C-8FA0-3DA7FA0AB075}">
      <dgm:prSet phldrT="[Texte]"/>
      <dgm:spPr/>
      <dgm:t>
        <a:bodyPr/>
        <a:lstStyle/>
        <a:p>
          <a:r>
            <a:rPr lang="fr-FR" b="1" i="0" u="none" strike="noStrike">
              <a:effectLst/>
              <a:latin typeface="Arial" panose="020B0604020202020204" pitchFamily="34" charset="0"/>
            </a:rPr>
            <a:t>Gestion des Outliers</a:t>
          </a:r>
          <a:r>
            <a:rPr lang="fr-FR" b="0" i="0" u="none" strike="noStrike">
              <a:effectLst/>
              <a:latin typeface="Arial" panose="020B0604020202020204" pitchFamily="34" charset="0"/>
            </a:rPr>
            <a:t> </a:t>
          </a:r>
          <a:endParaRPr lang="fr-FR" dirty="0"/>
        </a:p>
      </dgm:t>
    </dgm:pt>
    <dgm:pt modelId="{0E5E4CA4-C3ED-46B9-A223-974C3F8FC6BF}" type="parTrans" cxnId="{EB6BF079-346E-4C2C-AA9A-E865E2B37053}">
      <dgm:prSet/>
      <dgm:spPr/>
      <dgm:t>
        <a:bodyPr/>
        <a:lstStyle/>
        <a:p>
          <a:endParaRPr lang="fr-FR"/>
        </a:p>
      </dgm:t>
    </dgm:pt>
    <dgm:pt modelId="{527C281D-37FA-4B98-AFBC-1BFF1CFC8B57}" type="sibTrans" cxnId="{EB6BF079-346E-4C2C-AA9A-E865E2B37053}">
      <dgm:prSet/>
      <dgm:spPr/>
      <dgm:t>
        <a:bodyPr/>
        <a:lstStyle/>
        <a:p>
          <a:endParaRPr lang="fr-FR"/>
        </a:p>
      </dgm:t>
    </dgm:pt>
    <dgm:pt modelId="{51BBEB75-A030-4F58-BD84-B34EDAE6FA6C}">
      <dgm:prSet phldrT="[Texte]"/>
      <dgm:spPr/>
      <dgm:t>
        <a:bodyPr/>
        <a:lstStyle/>
        <a:p>
          <a:r>
            <a:rPr lang="fr-FR" b="1" i="0" u="none" strike="noStrike">
              <a:effectLst/>
              <a:latin typeface="Arial" panose="020B0604020202020204" pitchFamily="34" charset="0"/>
            </a:rPr>
            <a:t>Équilibrage des Données</a:t>
          </a:r>
          <a:r>
            <a:rPr lang="fr-FR" b="0" i="0" u="none" strike="noStrike">
              <a:effectLst/>
              <a:latin typeface="Arial" panose="020B0604020202020204" pitchFamily="34" charset="0"/>
            </a:rPr>
            <a:t> </a:t>
          </a:r>
          <a:endParaRPr lang="fr-FR" dirty="0"/>
        </a:p>
      </dgm:t>
    </dgm:pt>
    <dgm:pt modelId="{88A1306A-BB81-4642-8474-CF44372071DB}" type="parTrans" cxnId="{9A4C5C61-9B1F-4CC3-8A04-85D5DC7B54F4}">
      <dgm:prSet/>
      <dgm:spPr/>
      <dgm:t>
        <a:bodyPr/>
        <a:lstStyle/>
        <a:p>
          <a:endParaRPr lang="fr-FR"/>
        </a:p>
      </dgm:t>
    </dgm:pt>
    <dgm:pt modelId="{E9233FA1-36CF-4D01-9E76-3A2EE8BE793C}" type="sibTrans" cxnId="{9A4C5C61-9B1F-4CC3-8A04-85D5DC7B54F4}">
      <dgm:prSet/>
      <dgm:spPr/>
      <dgm:t>
        <a:bodyPr/>
        <a:lstStyle/>
        <a:p>
          <a:endParaRPr lang="fr-FR"/>
        </a:p>
      </dgm:t>
    </dgm:pt>
    <dgm:pt modelId="{095D10D1-93FA-4790-A29D-42B55B41B4D9}" type="pres">
      <dgm:prSet presAssocID="{9FA16010-2877-4D70-9FA6-0336C4238827}" presName="Name0" presStyleCnt="0">
        <dgm:presLayoutVars>
          <dgm:chMax val="7"/>
          <dgm:chPref val="7"/>
          <dgm:dir/>
          <dgm:animLvl val="lvl"/>
        </dgm:presLayoutVars>
      </dgm:prSet>
      <dgm:spPr/>
    </dgm:pt>
    <dgm:pt modelId="{3C8D4D9D-0878-4C93-9CE5-B2502C335B9B}" type="pres">
      <dgm:prSet presAssocID="{0FC08A0C-5D6E-46E8-B86D-FD9FA6D80220}" presName="Accent1" presStyleCnt="0"/>
      <dgm:spPr/>
    </dgm:pt>
    <dgm:pt modelId="{7FB84998-43F2-4A32-A564-790E3021991F}" type="pres">
      <dgm:prSet presAssocID="{0FC08A0C-5D6E-46E8-B86D-FD9FA6D80220}" presName="Accent" presStyleLbl="node1" presStyleIdx="0" presStyleCnt="3"/>
      <dgm:spPr/>
    </dgm:pt>
    <dgm:pt modelId="{B8175D72-97D2-412B-BE20-34F566572580}" type="pres">
      <dgm:prSet presAssocID="{0FC08A0C-5D6E-46E8-B86D-FD9FA6D80220}" presName="Parent1" presStyleLbl="revTx" presStyleIdx="0" presStyleCnt="3">
        <dgm:presLayoutVars>
          <dgm:chMax val="1"/>
          <dgm:chPref val="1"/>
          <dgm:bulletEnabled val="1"/>
        </dgm:presLayoutVars>
      </dgm:prSet>
      <dgm:spPr/>
    </dgm:pt>
    <dgm:pt modelId="{CDA381CE-8744-4A60-8385-AE90D3B6F8AA}" type="pres">
      <dgm:prSet presAssocID="{D70823A6-BA7B-4E4C-8FA0-3DA7FA0AB075}" presName="Accent2" presStyleCnt="0"/>
      <dgm:spPr/>
    </dgm:pt>
    <dgm:pt modelId="{66E7E1AF-7B19-4578-8D9D-518E8C27EF1F}" type="pres">
      <dgm:prSet presAssocID="{D70823A6-BA7B-4E4C-8FA0-3DA7FA0AB075}" presName="Accent" presStyleLbl="node1" presStyleIdx="1" presStyleCnt="3"/>
      <dgm:spPr/>
    </dgm:pt>
    <dgm:pt modelId="{5536E1EB-87F7-49D2-99E4-AA090F03EE68}" type="pres">
      <dgm:prSet presAssocID="{D70823A6-BA7B-4E4C-8FA0-3DA7FA0AB075}" presName="Parent2" presStyleLbl="revTx" presStyleIdx="1" presStyleCnt="3">
        <dgm:presLayoutVars>
          <dgm:chMax val="1"/>
          <dgm:chPref val="1"/>
          <dgm:bulletEnabled val="1"/>
        </dgm:presLayoutVars>
      </dgm:prSet>
      <dgm:spPr/>
    </dgm:pt>
    <dgm:pt modelId="{0CC2DA9F-3BE4-466E-B50C-4CA100263F61}" type="pres">
      <dgm:prSet presAssocID="{51BBEB75-A030-4F58-BD84-B34EDAE6FA6C}" presName="Accent3" presStyleCnt="0"/>
      <dgm:spPr/>
    </dgm:pt>
    <dgm:pt modelId="{BA7C55A7-A9BA-4EEF-AE6C-4AF99213175C}" type="pres">
      <dgm:prSet presAssocID="{51BBEB75-A030-4F58-BD84-B34EDAE6FA6C}" presName="Accent" presStyleLbl="node1" presStyleIdx="2" presStyleCnt="3"/>
      <dgm:spPr/>
    </dgm:pt>
    <dgm:pt modelId="{E8DA1C2B-2CFB-41B6-A34D-FECB5B2EA3F2}" type="pres">
      <dgm:prSet presAssocID="{51BBEB75-A030-4F58-BD84-B34EDAE6FA6C}" presName="Parent3" presStyleLbl="revTx" presStyleIdx="2" presStyleCnt="3">
        <dgm:presLayoutVars>
          <dgm:chMax val="1"/>
          <dgm:chPref val="1"/>
          <dgm:bulletEnabled val="1"/>
        </dgm:presLayoutVars>
      </dgm:prSet>
      <dgm:spPr/>
    </dgm:pt>
  </dgm:ptLst>
  <dgm:cxnLst>
    <dgm:cxn modelId="{F8F77322-3251-4D6B-B376-67A986FC6C5B}" type="presOf" srcId="{D70823A6-BA7B-4E4C-8FA0-3DA7FA0AB075}" destId="{5536E1EB-87F7-49D2-99E4-AA090F03EE68}" srcOrd="0" destOrd="0" presId="urn:microsoft.com/office/officeart/2009/layout/CircleArrowProcess"/>
    <dgm:cxn modelId="{9A4C5C61-9B1F-4CC3-8A04-85D5DC7B54F4}" srcId="{9FA16010-2877-4D70-9FA6-0336C4238827}" destId="{51BBEB75-A030-4F58-BD84-B34EDAE6FA6C}" srcOrd="2" destOrd="0" parTransId="{88A1306A-BB81-4642-8474-CF44372071DB}" sibTransId="{E9233FA1-36CF-4D01-9E76-3A2EE8BE793C}"/>
    <dgm:cxn modelId="{EB6BF079-346E-4C2C-AA9A-E865E2B37053}" srcId="{9FA16010-2877-4D70-9FA6-0336C4238827}" destId="{D70823A6-BA7B-4E4C-8FA0-3DA7FA0AB075}" srcOrd="1" destOrd="0" parTransId="{0E5E4CA4-C3ED-46B9-A223-974C3F8FC6BF}" sibTransId="{527C281D-37FA-4B98-AFBC-1BFF1CFC8B57}"/>
    <dgm:cxn modelId="{3DD53AB7-A3AE-4E8D-A4D1-85A5F22E0033}" type="presOf" srcId="{51BBEB75-A030-4F58-BD84-B34EDAE6FA6C}" destId="{E8DA1C2B-2CFB-41B6-A34D-FECB5B2EA3F2}" srcOrd="0" destOrd="0" presId="urn:microsoft.com/office/officeart/2009/layout/CircleArrowProcess"/>
    <dgm:cxn modelId="{33C0D8C6-EF79-4698-8EB9-39E0E47C7B9E}" type="presOf" srcId="{9FA16010-2877-4D70-9FA6-0336C4238827}" destId="{095D10D1-93FA-4790-A29D-42B55B41B4D9}" srcOrd="0" destOrd="0" presId="urn:microsoft.com/office/officeart/2009/layout/CircleArrowProcess"/>
    <dgm:cxn modelId="{AC7D1FE0-99A9-4086-B075-4AB887C9C032}" srcId="{9FA16010-2877-4D70-9FA6-0336C4238827}" destId="{0FC08A0C-5D6E-46E8-B86D-FD9FA6D80220}" srcOrd="0" destOrd="0" parTransId="{309D75A2-369C-4329-8E86-EAE2120E639D}" sibTransId="{5CFBBB99-386B-4DF2-B939-8C5B902E00EE}"/>
    <dgm:cxn modelId="{D125B4F1-CF39-4AA0-B1E6-95E7CB1BA4E1}" type="presOf" srcId="{0FC08A0C-5D6E-46E8-B86D-FD9FA6D80220}" destId="{B8175D72-97D2-412B-BE20-34F566572580}" srcOrd="0" destOrd="0" presId="urn:microsoft.com/office/officeart/2009/layout/CircleArrowProcess"/>
    <dgm:cxn modelId="{14B58A1F-2348-4FEB-AED0-C21D782BA4BA}" type="presParOf" srcId="{095D10D1-93FA-4790-A29D-42B55B41B4D9}" destId="{3C8D4D9D-0878-4C93-9CE5-B2502C335B9B}" srcOrd="0" destOrd="0" presId="urn:microsoft.com/office/officeart/2009/layout/CircleArrowProcess"/>
    <dgm:cxn modelId="{57FBA46F-9C77-4F74-B9A8-DD4B1DBEE857}" type="presParOf" srcId="{3C8D4D9D-0878-4C93-9CE5-B2502C335B9B}" destId="{7FB84998-43F2-4A32-A564-790E3021991F}" srcOrd="0" destOrd="0" presId="urn:microsoft.com/office/officeart/2009/layout/CircleArrowProcess"/>
    <dgm:cxn modelId="{D5572B68-2748-496D-8078-C12DF4339536}" type="presParOf" srcId="{095D10D1-93FA-4790-A29D-42B55B41B4D9}" destId="{B8175D72-97D2-412B-BE20-34F566572580}" srcOrd="1" destOrd="0" presId="urn:microsoft.com/office/officeart/2009/layout/CircleArrowProcess"/>
    <dgm:cxn modelId="{CE936E7E-8F5A-4131-A9BE-CDCC877CC6E2}" type="presParOf" srcId="{095D10D1-93FA-4790-A29D-42B55B41B4D9}" destId="{CDA381CE-8744-4A60-8385-AE90D3B6F8AA}" srcOrd="2" destOrd="0" presId="urn:microsoft.com/office/officeart/2009/layout/CircleArrowProcess"/>
    <dgm:cxn modelId="{7736AC4C-6546-40D2-BA42-ABC3C3AA43F1}" type="presParOf" srcId="{CDA381CE-8744-4A60-8385-AE90D3B6F8AA}" destId="{66E7E1AF-7B19-4578-8D9D-518E8C27EF1F}" srcOrd="0" destOrd="0" presId="urn:microsoft.com/office/officeart/2009/layout/CircleArrowProcess"/>
    <dgm:cxn modelId="{E1295D5C-D79F-4848-8CBF-958120414A7A}" type="presParOf" srcId="{095D10D1-93FA-4790-A29D-42B55B41B4D9}" destId="{5536E1EB-87F7-49D2-99E4-AA090F03EE68}" srcOrd="3" destOrd="0" presId="urn:microsoft.com/office/officeart/2009/layout/CircleArrowProcess"/>
    <dgm:cxn modelId="{D1FA75DF-A053-4C0D-9A44-E34404995CFB}" type="presParOf" srcId="{095D10D1-93FA-4790-A29D-42B55B41B4D9}" destId="{0CC2DA9F-3BE4-466E-B50C-4CA100263F61}" srcOrd="4" destOrd="0" presId="urn:microsoft.com/office/officeart/2009/layout/CircleArrowProcess"/>
    <dgm:cxn modelId="{2C617927-B3DF-4304-8AC1-467335EEAFCB}" type="presParOf" srcId="{0CC2DA9F-3BE4-466E-B50C-4CA100263F61}" destId="{BA7C55A7-A9BA-4EEF-AE6C-4AF99213175C}" srcOrd="0" destOrd="0" presId="urn:microsoft.com/office/officeart/2009/layout/CircleArrowProcess"/>
    <dgm:cxn modelId="{31E9D60A-7B9C-48EC-A2D8-D4FED09A84D5}" type="presParOf" srcId="{095D10D1-93FA-4790-A29D-42B55B41B4D9}" destId="{E8DA1C2B-2CFB-41B6-A34D-FECB5B2EA3F2}"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84998-43F2-4A32-A564-790E3021991F}">
      <dsp:nvSpPr>
        <dsp:cNvPr id="0" name=""/>
        <dsp:cNvSpPr/>
      </dsp:nvSpPr>
      <dsp:spPr>
        <a:xfrm>
          <a:off x="3505646" y="0"/>
          <a:ext cx="2570279" cy="2570670"/>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175D72-97D2-412B-BE20-34F566572580}">
      <dsp:nvSpPr>
        <dsp:cNvPr id="0" name=""/>
        <dsp:cNvSpPr/>
      </dsp:nvSpPr>
      <dsp:spPr>
        <a:xfrm>
          <a:off x="4073763" y="928090"/>
          <a:ext cx="1428254" cy="71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b="1" i="0" u="none" strike="noStrike" kern="1200">
              <a:effectLst/>
              <a:latin typeface="Arial" panose="020B0604020202020204" pitchFamily="34" charset="0"/>
            </a:rPr>
            <a:t>Ingénierie des Features</a:t>
          </a:r>
          <a:r>
            <a:rPr lang="fr-FR" sz="1700" b="0" i="0" u="none" strike="noStrike" kern="1200">
              <a:effectLst/>
              <a:latin typeface="Arial" panose="020B0604020202020204" pitchFamily="34" charset="0"/>
            </a:rPr>
            <a:t> </a:t>
          </a:r>
          <a:endParaRPr lang="fr-FR" sz="1700" kern="1200" dirty="0"/>
        </a:p>
      </dsp:txBody>
      <dsp:txXfrm>
        <a:off x="4073763" y="928090"/>
        <a:ext cx="1428254" cy="713956"/>
      </dsp:txXfrm>
    </dsp:sp>
    <dsp:sp modelId="{66E7E1AF-7B19-4578-8D9D-518E8C27EF1F}">
      <dsp:nvSpPr>
        <dsp:cNvPr id="0" name=""/>
        <dsp:cNvSpPr/>
      </dsp:nvSpPr>
      <dsp:spPr>
        <a:xfrm>
          <a:off x="2791760" y="1477040"/>
          <a:ext cx="2570279" cy="2570670"/>
        </a:xfrm>
        <a:prstGeom prst="leftCircularArrow">
          <a:avLst>
            <a:gd name="adj1" fmla="val 10980"/>
            <a:gd name="adj2" fmla="val 1142322"/>
            <a:gd name="adj3" fmla="val 6300000"/>
            <a:gd name="adj4" fmla="val 18900000"/>
            <a:gd name="adj5" fmla="val 125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36E1EB-87F7-49D2-99E4-AA090F03EE68}">
      <dsp:nvSpPr>
        <dsp:cNvPr id="0" name=""/>
        <dsp:cNvSpPr/>
      </dsp:nvSpPr>
      <dsp:spPr>
        <a:xfrm>
          <a:off x="3362773" y="2413675"/>
          <a:ext cx="1428254" cy="71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b="1" i="0" u="none" strike="noStrike" kern="1200">
              <a:effectLst/>
              <a:latin typeface="Arial" panose="020B0604020202020204" pitchFamily="34" charset="0"/>
            </a:rPr>
            <a:t>Gestion des Outliers</a:t>
          </a:r>
          <a:r>
            <a:rPr lang="fr-FR" sz="1700" b="0" i="0" u="none" strike="noStrike" kern="1200">
              <a:effectLst/>
              <a:latin typeface="Arial" panose="020B0604020202020204" pitchFamily="34" charset="0"/>
            </a:rPr>
            <a:t> </a:t>
          </a:r>
          <a:endParaRPr lang="fr-FR" sz="1700" kern="1200" dirty="0"/>
        </a:p>
      </dsp:txBody>
      <dsp:txXfrm>
        <a:off x="3362773" y="2413675"/>
        <a:ext cx="1428254" cy="713956"/>
      </dsp:txXfrm>
    </dsp:sp>
    <dsp:sp modelId="{BA7C55A7-A9BA-4EEF-AE6C-4AF99213175C}">
      <dsp:nvSpPr>
        <dsp:cNvPr id="0" name=""/>
        <dsp:cNvSpPr/>
      </dsp:nvSpPr>
      <dsp:spPr>
        <a:xfrm>
          <a:off x="3688583" y="3130835"/>
          <a:ext cx="2208268" cy="2209153"/>
        </a:xfrm>
        <a:prstGeom prst="blockArc">
          <a:avLst>
            <a:gd name="adj1" fmla="val 13500000"/>
            <a:gd name="adj2" fmla="val 10800000"/>
            <a:gd name="adj3" fmla="val 1274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A1C2B-2CFB-41B6-A34D-FECB5B2EA3F2}">
      <dsp:nvSpPr>
        <dsp:cNvPr id="0" name=""/>
        <dsp:cNvSpPr/>
      </dsp:nvSpPr>
      <dsp:spPr>
        <a:xfrm>
          <a:off x="4077141" y="3901395"/>
          <a:ext cx="1428254" cy="71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b="1" i="0" u="none" strike="noStrike" kern="1200">
              <a:effectLst/>
              <a:latin typeface="Arial" panose="020B0604020202020204" pitchFamily="34" charset="0"/>
            </a:rPr>
            <a:t>Équilibrage des Données</a:t>
          </a:r>
          <a:r>
            <a:rPr lang="fr-FR" sz="1700" b="0" i="0" u="none" strike="noStrike" kern="1200">
              <a:effectLst/>
              <a:latin typeface="Arial" panose="020B0604020202020204" pitchFamily="34" charset="0"/>
            </a:rPr>
            <a:t> </a:t>
          </a:r>
          <a:endParaRPr lang="fr-FR" sz="1700" kern="1200" dirty="0"/>
        </a:p>
      </dsp:txBody>
      <dsp:txXfrm>
        <a:off x="4077141" y="3901395"/>
        <a:ext cx="1428254" cy="71395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84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72525"/>
                </a:solidFill>
                <a:latin typeface="Montserrat" pitchFamily="34" charset="0"/>
                <a:ea typeface="Montserrat" pitchFamily="34" charset="-122"/>
                <a:cs typeface="Montserrat" pitchFamily="34" charset="-120"/>
              </a:rPr>
              <a:t>Ce </a:t>
            </a:r>
            <a:r>
              <a:rPr lang="en-US" sz="1200" dirty="0" err="1">
                <a:solidFill>
                  <a:srgbClr val="272525"/>
                </a:solidFill>
                <a:latin typeface="Montserrat" pitchFamily="34" charset="0"/>
                <a:ea typeface="Montserrat" pitchFamily="34" charset="-122"/>
                <a:cs typeface="Montserrat" pitchFamily="34" charset="-120"/>
              </a:rPr>
              <a:t>projet</a:t>
            </a:r>
            <a:r>
              <a:rPr lang="en-US" sz="1200" dirty="0">
                <a:solidFill>
                  <a:srgbClr val="272525"/>
                </a:solidFill>
                <a:latin typeface="Montserrat" pitchFamily="34" charset="0"/>
                <a:ea typeface="Montserrat" pitchFamily="34" charset="-122"/>
                <a:cs typeface="Montserrat" pitchFamily="34" charset="-120"/>
              </a:rPr>
              <a:t> de machine learning vise à </a:t>
            </a:r>
            <a:r>
              <a:rPr lang="en-US" sz="1200" dirty="0" err="1">
                <a:solidFill>
                  <a:srgbClr val="272525"/>
                </a:solidFill>
                <a:latin typeface="Montserrat" pitchFamily="34" charset="0"/>
                <a:ea typeface="Montserrat" pitchFamily="34" charset="-122"/>
                <a:cs typeface="Montserrat" pitchFamily="34" charset="-120"/>
              </a:rPr>
              <a:t>développer</a:t>
            </a:r>
            <a:r>
              <a:rPr lang="en-US" sz="1200" dirty="0">
                <a:solidFill>
                  <a:srgbClr val="272525"/>
                </a:solidFill>
                <a:latin typeface="Montserrat" pitchFamily="34" charset="0"/>
                <a:ea typeface="Montserrat" pitchFamily="34" charset="-122"/>
                <a:cs typeface="Montserrat" pitchFamily="34" charset="-120"/>
              </a:rPr>
              <a:t> un </a:t>
            </a:r>
            <a:r>
              <a:rPr lang="en-US" sz="1200" dirty="0" err="1">
                <a:solidFill>
                  <a:srgbClr val="272525"/>
                </a:solidFill>
                <a:latin typeface="Montserrat" pitchFamily="34" charset="0"/>
                <a:ea typeface="Montserrat" pitchFamily="34" charset="-122"/>
                <a:cs typeface="Montserrat" pitchFamily="34" charset="-120"/>
              </a:rPr>
              <a:t>modèle</a:t>
            </a:r>
            <a:r>
              <a:rPr lang="en-US" sz="1200" dirty="0">
                <a:solidFill>
                  <a:srgbClr val="272525"/>
                </a:solidFill>
                <a:latin typeface="Montserrat" pitchFamily="34" charset="0"/>
                <a:ea typeface="Montserrat" pitchFamily="34" charset="-122"/>
                <a:cs typeface="Montserrat" pitchFamily="34" charset="-120"/>
              </a:rPr>
              <a:t> </a:t>
            </a:r>
            <a:r>
              <a:rPr lang="en-US" sz="1200" dirty="0" err="1">
                <a:solidFill>
                  <a:srgbClr val="272525"/>
                </a:solidFill>
                <a:latin typeface="Montserrat" pitchFamily="34" charset="0"/>
                <a:ea typeface="Montserrat" pitchFamily="34" charset="-122"/>
                <a:cs typeface="Montserrat" pitchFamily="34" charset="-120"/>
              </a:rPr>
              <a:t>prédictif</a:t>
            </a:r>
            <a:r>
              <a:rPr lang="en-US" sz="1200" dirty="0">
                <a:solidFill>
                  <a:srgbClr val="272525"/>
                </a:solidFill>
                <a:latin typeface="Montserrat" pitchFamily="34" charset="0"/>
                <a:ea typeface="Montserrat" pitchFamily="34" charset="-122"/>
                <a:cs typeface="Montserrat" pitchFamily="34" charset="-120"/>
              </a:rPr>
              <a:t> pour </a:t>
            </a:r>
            <a:r>
              <a:rPr lang="en-US" sz="1200" dirty="0" err="1">
                <a:solidFill>
                  <a:srgbClr val="272525"/>
                </a:solidFill>
                <a:latin typeface="Montserrat" pitchFamily="34" charset="0"/>
                <a:ea typeface="Montserrat" pitchFamily="34" charset="-122"/>
                <a:cs typeface="Montserrat" pitchFamily="34" charset="-120"/>
              </a:rPr>
              <a:t>analyser</a:t>
            </a:r>
            <a:r>
              <a:rPr lang="en-US" sz="1200" dirty="0">
                <a:solidFill>
                  <a:srgbClr val="272525"/>
                </a:solidFill>
                <a:latin typeface="Montserrat" pitchFamily="34" charset="0"/>
                <a:ea typeface="Montserrat" pitchFamily="34" charset="-122"/>
                <a:cs typeface="Montserrat" pitchFamily="34" charset="-120"/>
              </a:rPr>
              <a:t> et </a:t>
            </a:r>
            <a:r>
              <a:rPr lang="en-US" sz="1200" dirty="0" err="1">
                <a:solidFill>
                  <a:srgbClr val="272525"/>
                </a:solidFill>
                <a:latin typeface="Montserrat" pitchFamily="34" charset="0"/>
                <a:ea typeface="Montserrat" pitchFamily="34" charset="-122"/>
                <a:cs typeface="Montserrat" pitchFamily="34" charset="-120"/>
              </a:rPr>
              <a:t>prédire</a:t>
            </a:r>
            <a:r>
              <a:rPr lang="en-US" sz="1200" dirty="0">
                <a:solidFill>
                  <a:srgbClr val="272525"/>
                </a:solidFill>
                <a:latin typeface="Montserrat" pitchFamily="34" charset="0"/>
                <a:ea typeface="Montserrat" pitchFamily="34" charset="-122"/>
                <a:cs typeface="Montserrat" pitchFamily="34" charset="-120"/>
              </a:rPr>
              <a:t> le score de </a:t>
            </a:r>
            <a:r>
              <a:rPr lang="en-US" sz="1200" dirty="0" err="1">
                <a:solidFill>
                  <a:srgbClr val="272525"/>
                </a:solidFill>
                <a:latin typeface="Montserrat" pitchFamily="34" charset="0"/>
                <a:ea typeface="Montserrat" pitchFamily="34" charset="-122"/>
                <a:cs typeface="Montserrat" pitchFamily="34" charset="-120"/>
              </a:rPr>
              <a:t>crédit</a:t>
            </a:r>
            <a:r>
              <a:rPr lang="en-US" sz="1200" dirty="0">
                <a:solidFill>
                  <a:srgbClr val="272525"/>
                </a:solidFill>
                <a:latin typeface="Montserrat" pitchFamily="34" charset="0"/>
                <a:ea typeface="Montserrat" pitchFamily="34" charset="-122"/>
                <a:cs typeface="Montserrat" pitchFamily="34" charset="-120"/>
              </a:rPr>
              <a:t> des clients. </a:t>
            </a:r>
            <a:r>
              <a:rPr lang="en-US" sz="1200" dirty="0" err="1">
                <a:solidFill>
                  <a:srgbClr val="272525"/>
                </a:solidFill>
                <a:latin typeface="Montserrat" pitchFamily="34" charset="0"/>
                <a:ea typeface="Montserrat" pitchFamily="34" charset="-122"/>
                <a:cs typeface="Montserrat" pitchFamily="34" charset="-120"/>
              </a:rPr>
              <a:t>L'objectif</a:t>
            </a:r>
            <a:r>
              <a:rPr lang="en-US" sz="1200" dirty="0">
                <a:solidFill>
                  <a:srgbClr val="272525"/>
                </a:solidFill>
                <a:latin typeface="Montserrat" pitchFamily="34" charset="0"/>
                <a:ea typeface="Montserrat" pitchFamily="34" charset="-122"/>
                <a:cs typeface="Montserrat" pitchFamily="34" charset="-120"/>
              </a:rPr>
              <a:t> </a:t>
            </a:r>
            <a:r>
              <a:rPr lang="en-US" sz="1200" dirty="0" err="1">
                <a:solidFill>
                  <a:srgbClr val="272525"/>
                </a:solidFill>
                <a:latin typeface="Montserrat" pitchFamily="34" charset="0"/>
                <a:ea typeface="Montserrat" pitchFamily="34" charset="-122"/>
                <a:cs typeface="Montserrat" pitchFamily="34" charset="-120"/>
              </a:rPr>
              <a:t>est</a:t>
            </a:r>
            <a:r>
              <a:rPr lang="en-US" sz="1200" dirty="0">
                <a:solidFill>
                  <a:srgbClr val="272525"/>
                </a:solidFill>
                <a:latin typeface="Montserrat" pitchFamily="34" charset="0"/>
                <a:ea typeface="Montserrat" pitchFamily="34" charset="-122"/>
                <a:cs typeface="Montserrat" pitchFamily="34" charset="-120"/>
              </a:rPr>
              <a:t> </a:t>
            </a:r>
            <a:r>
              <a:rPr lang="en-US" sz="1200" dirty="0" err="1">
                <a:solidFill>
                  <a:srgbClr val="272525"/>
                </a:solidFill>
                <a:latin typeface="Montserrat" pitchFamily="34" charset="0"/>
                <a:ea typeface="Montserrat" pitchFamily="34" charset="-122"/>
                <a:cs typeface="Montserrat" pitchFamily="34" charset="-120"/>
              </a:rPr>
              <a:t>d'optimiser</a:t>
            </a:r>
            <a:r>
              <a:rPr lang="en-US" sz="1200" dirty="0">
                <a:solidFill>
                  <a:srgbClr val="272525"/>
                </a:solidFill>
                <a:latin typeface="Montserrat" pitchFamily="34" charset="0"/>
                <a:ea typeface="Montserrat" pitchFamily="34" charset="-122"/>
                <a:cs typeface="Montserrat" pitchFamily="34" charset="-120"/>
              </a:rPr>
              <a:t> les </a:t>
            </a:r>
            <a:r>
              <a:rPr lang="en-US" sz="1200" dirty="0" err="1">
                <a:solidFill>
                  <a:srgbClr val="272525"/>
                </a:solidFill>
                <a:latin typeface="Montserrat" pitchFamily="34" charset="0"/>
                <a:ea typeface="Montserrat" pitchFamily="34" charset="-122"/>
                <a:cs typeface="Montserrat" pitchFamily="34" charset="-120"/>
              </a:rPr>
              <a:t>décisions</a:t>
            </a:r>
            <a:r>
              <a:rPr lang="en-US" sz="1200" dirty="0">
                <a:solidFill>
                  <a:srgbClr val="272525"/>
                </a:solidFill>
                <a:latin typeface="Montserrat" pitchFamily="34" charset="0"/>
                <a:ea typeface="Montserrat" pitchFamily="34" charset="-122"/>
                <a:cs typeface="Montserrat" pitchFamily="34" charset="-120"/>
              </a:rPr>
              <a:t> </a:t>
            </a:r>
            <a:r>
              <a:rPr lang="en-US" sz="1200" dirty="0" err="1">
                <a:solidFill>
                  <a:srgbClr val="272525"/>
                </a:solidFill>
                <a:latin typeface="Montserrat" pitchFamily="34" charset="0"/>
                <a:ea typeface="Montserrat" pitchFamily="34" charset="-122"/>
                <a:cs typeface="Montserrat" pitchFamily="34" charset="-120"/>
              </a:rPr>
              <a:t>financières</a:t>
            </a:r>
            <a:r>
              <a:rPr lang="en-US" sz="1200" dirty="0">
                <a:solidFill>
                  <a:srgbClr val="272525"/>
                </a:solidFill>
                <a:latin typeface="Montserrat" pitchFamily="34" charset="0"/>
                <a:ea typeface="Montserrat" pitchFamily="34" charset="-122"/>
                <a:cs typeface="Montserrat" pitchFamily="34" charset="-120"/>
              </a:rPr>
              <a:t> et de </a:t>
            </a:r>
            <a:r>
              <a:rPr lang="en-US" sz="1200" dirty="0" err="1">
                <a:solidFill>
                  <a:srgbClr val="272525"/>
                </a:solidFill>
                <a:latin typeface="Montserrat" pitchFamily="34" charset="0"/>
                <a:ea typeface="Montserrat" pitchFamily="34" charset="-122"/>
                <a:cs typeface="Montserrat" pitchFamily="34" charset="-120"/>
              </a:rPr>
              <a:t>réduire</a:t>
            </a:r>
            <a:r>
              <a:rPr lang="en-US" sz="1200" dirty="0">
                <a:solidFill>
                  <a:srgbClr val="272525"/>
                </a:solidFill>
                <a:latin typeface="Montserrat" pitchFamily="34" charset="0"/>
                <a:ea typeface="Montserrat" pitchFamily="34" charset="-122"/>
                <a:cs typeface="Montserrat" pitchFamily="34" charset="-120"/>
              </a:rPr>
              <a:t> les </a:t>
            </a:r>
            <a:r>
              <a:rPr lang="en-US" sz="1200" dirty="0" err="1">
                <a:solidFill>
                  <a:srgbClr val="272525"/>
                </a:solidFill>
                <a:latin typeface="Montserrat" pitchFamily="34" charset="0"/>
                <a:ea typeface="Montserrat" pitchFamily="34" charset="-122"/>
                <a:cs typeface="Montserrat" pitchFamily="34" charset="-120"/>
              </a:rPr>
              <a:t>risques</a:t>
            </a:r>
            <a:r>
              <a:rPr lang="en-US" sz="1200" dirty="0">
                <a:solidFill>
                  <a:srgbClr val="272525"/>
                </a:solidFill>
                <a:latin typeface="Montserrat" pitchFamily="34" charset="0"/>
                <a:ea typeface="Montserrat" pitchFamily="34" charset="-122"/>
                <a:cs typeface="Montserrat" pitchFamily="34" charset="-120"/>
              </a:rPr>
              <a:t> </a:t>
            </a:r>
            <a:r>
              <a:rPr lang="en-US" sz="1200" dirty="0" err="1">
                <a:solidFill>
                  <a:srgbClr val="272525"/>
                </a:solidFill>
                <a:latin typeface="Montserrat" pitchFamily="34" charset="0"/>
                <a:ea typeface="Montserrat" pitchFamily="34" charset="-122"/>
                <a:cs typeface="Montserrat" pitchFamily="34" charset="-120"/>
              </a:rPr>
              <a:t>associés</a:t>
            </a:r>
            <a:r>
              <a:rPr lang="en-US" sz="1200" dirty="0">
                <a:solidFill>
                  <a:srgbClr val="272525"/>
                </a:solidFill>
                <a:latin typeface="Montserrat" pitchFamily="34" charset="0"/>
                <a:ea typeface="Montserrat" pitchFamily="34" charset="-122"/>
                <a:cs typeface="Montserrat" pitchFamily="34" charset="-120"/>
              </a:rPr>
              <a:t> aux </a:t>
            </a:r>
            <a:r>
              <a:rPr lang="en-US" sz="1200" dirty="0" err="1">
                <a:solidFill>
                  <a:srgbClr val="272525"/>
                </a:solidFill>
                <a:latin typeface="Montserrat" pitchFamily="34" charset="0"/>
                <a:ea typeface="Montserrat" pitchFamily="34" charset="-122"/>
                <a:cs typeface="Montserrat" pitchFamily="34" charset="-120"/>
              </a:rPr>
              <a:t>prêts</a:t>
            </a:r>
            <a:r>
              <a:rPr lang="en-US" sz="1200" dirty="0">
                <a:solidFill>
                  <a:srgbClr val="272525"/>
                </a:solidFill>
                <a:latin typeface="Montserrat" pitchFamily="34" charset="0"/>
                <a:ea typeface="Montserrat" pitchFamily="34" charset="-122"/>
                <a:cs typeface="Montserrat" pitchFamily="34" charset="-120"/>
              </a:rPr>
              <a:t>.</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B9D8A-A2C0-E118-3588-6A04CF935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D4B48-3B46-BCC4-8FAA-AC745A0CF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D71D1-C9F1-2706-9221-B0120AD9A66F}"/>
              </a:ext>
            </a:extLst>
          </p:cNvPr>
          <p:cNvSpPr>
            <a:spLocks noGrp="1"/>
          </p:cNvSpPr>
          <p:nvPr>
            <p:ph type="body" idx="1"/>
          </p:nvPr>
        </p:nvSpPr>
        <p:spPr/>
        <p:txBody>
          <a:bodyPr/>
          <a:lstStyle/>
          <a:p>
            <a:r>
              <a:rPr lang="fr-FR" dirty="0"/>
              <a:t>La validation croisée (k-</a:t>
            </a:r>
            <a:r>
              <a:rPr lang="fr-FR" dirty="0" err="1"/>
              <a:t>fold</a:t>
            </a:r>
            <a:r>
              <a:rPr lang="fr-FR" dirty="0"/>
              <a:t>) est utilisée pour évaluer la performance d’un modèle en divisant le </a:t>
            </a:r>
            <a:r>
              <a:rPr lang="fr-FR" dirty="0" err="1"/>
              <a:t>dataset</a:t>
            </a:r>
            <a:r>
              <a:rPr lang="fr-FR" dirty="0"/>
              <a:t> en plusieurs sous-ensembles (</a:t>
            </a:r>
            <a:r>
              <a:rPr lang="fr-FR" dirty="0" err="1"/>
              <a:t>folds</a:t>
            </a:r>
            <a:r>
              <a:rPr lang="fr-FR" dirty="0"/>
              <a:t>). Chaque </a:t>
            </a:r>
            <a:r>
              <a:rPr lang="fr-FR" dirty="0" err="1"/>
              <a:t>fold</a:t>
            </a:r>
            <a:r>
              <a:rPr lang="fr-FR" dirty="0"/>
              <a:t> sert tour à tour d’ensemble de test, tandis que les autres sont utilisés pour l’entraînement.</a:t>
            </a:r>
          </a:p>
          <a:p>
            <a:r>
              <a:rPr lang="fr-FR" dirty="0"/>
              <a:t>* On observe une variation de la précision entre les différents plis, ce qui est assez courant dans ce type d'analyse. Cependant, la précision moyenne est relativement élevée, autour de 0.932, ce qui suggère que le modèle a globalement de bonnes performances.</a:t>
            </a:r>
            <a:endParaRPr lang="en-US" dirty="0"/>
          </a:p>
        </p:txBody>
      </p:sp>
      <p:sp>
        <p:nvSpPr>
          <p:cNvPr id="4" name="Slide Number Placeholder 3">
            <a:extLst>
              <a:ext uri="{FF2B5EF4-FFF2-40B4-BE49-F238E27FC236}">
                <a16:creationId xmlns:a16="http://schemas.microsoft.com/office/drawing/2014/main" id="{595C87A2-09C0-8A0E-6B82-610E2AAEFFB0}"/>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0129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err="1"/>
              <a:t>GridSearchCV</a:t>
            </a:r>
            <a:r>
              <a:rPr lang="fr-FR" dirty="0"/>
              <a:t> : Identifie les meilleures combinaisons d’hyperparamètres pour le modèle </a:t>
            </a:r>
            <a:r>
              <a:rPr lang="fr-FR" dirty="0" err="1"/>
              <a:t>RandomForestClassifier</a:t>
            </a:r>
            <a:r>
              <a:rPr lang="fr-FR" dirty="0"/>
              <a:t>. </a:t>
            </a:r>
          </a:p>
          <a:p>
            <a:pPr>
              <a:buFont typeface="Arial" panose="020B0604020202020204" pitchFamily="34" charset="0"/>
              <a:buNone/>
            </a:pPr>
            <a:endParaRPr lang="fr-FR" b="1" dirty="0"/>
          </a:p>
          <a:p>
            <a:pPr>
              <a:buFont typeface="Arial" panose="020B0604020202020204" pitchFamily="34" charset="0"/>
              <a:buChar char="•"/>
            </a:pPr>
            <a:r>
              <a:rPr lang="fr-FR" b="1" dirty="0" err="1"/>
              <a:t>RandomizedSearchCV</a:t>
            </a:r>
            <a:r>
              <a:rPr lang="fr-FR" dirty="0"/>
              <a:t> : Explore aléatoirement un vaste espace d’hyperparamètres. </a:t>
            </a:r>
          </a:p>
          <a:p>
            <a:pPr>
              <a:buFont typeface="Arial" panose="020B0604020202020204" pitchFamily="34" charset="0"/>
              <a:buChar char="•"/>
            </a:pPr>
            <a:endParaRPr lang="fr-FR" dirty="0"/>
          </a:p>
          <a:p>
            <a:r>
              <a:rPr lang="fr-FR" dirty="0"/>
              <a:t>Ce graphe montre la performance moyenne d'un modèle entraîné avec </a:t>
            </a:r>
            <a:r>
              <a:rPr lang="fr-FR" b="1" dirty="0" err="1"/>
              <a:t>RandomizedSearchCV</a:t>
            </a:r>
            <a:r>
              <a:rPr lang="fr-FR" dirty="0"/>
              <a:t> pour différentes combinaisons de deux hyperparamètres :</a:t>
            </a:r>
          </a:p>
          <a:p>
            <a:pPr>
              <a:buFont typeface="+mj-lt"/>
              <a:buAutoNum type="arabicPeriod"/>
            </a:pPr>
            <a:r>
              <a:rPr lang="fr-FR" b="1" dirty="0"/>
              <a:t>Profondeur des arbres (</a:t>
            </a:r>
            <a:r>
              <a:rPr lang="fr-FR" b="1" dirty="0" err="1"/>
              <a:t>max_depth</a:t>
            </a:r>
            <a:r>
              <a:rPr lang="fr-FR" b="1" dirty="0"/>
              <a:t>)</a:t>
            </a:r>
            <a:r>
              <a:rPr lang="fr-FR" dirty="0"/>
              <a:t>, représentée sur l'axe horizontal.</a:t>
            </a:r>
          </a:p>
          <a:p>
            <a:pPr>
              <a:buFont typeface="+mj-lt"/>
              <a:buAutoNum type="arabicPeriod"/>
            </a:pPr>
            <a:r>
              <a:rPr lang="fr-FR" b="1" dirty="0"/>
              <a:t>Nombre d'arbres (</a:t>
            </a:r>
            <a:r>
              <a:rPr lang="fr-FR" b="1" dirty="0" err="1"/>
              <a:t>n_estimators</a:t>
            </a:r>
            <a:r>
              <a:rPr lang="fr-FR" b="1" dirty="0"/>
              <a:t>)</a:t>
            </a:r>
            <a:r>
              <a:rPr lang="fr-FR" dirty="0"/>
              <a:t>, représenté sur l'axe vertical.</a:t>
            </a:r>
          </a:p>
          <a:p>
            <a:r>
              <a:rPr lang="fr-FR" b="1" dirty="0"/>
              <a:t>Points clés :</a:t>
            </a:r>
          </a:p>
          <a:p>
            <a:pPr>
              <a:buFont typeface="Arial" panose="020B0604020202020204" pitchFamily="34" charset="0"/>
              <a:buChar char="•"/>
            </a:pPr>
            <a:r>
              <a:rPr lang="fr-FR" dirty="0"/>
              <a:t>Les couleurs varient en fonction des scores obtenus (plus clair = meilleur score).</a:t>
            </a:r>
          </a:p>
          <a:p>
            <a:pPr>
              <a:buFont typeface="Arial" panose="020B0604020202020204" pitchFamily="34" charset="0"/>
              <a:buChar char="•"/>
            </a:pPr>
            <a:r>
              <a:rPr lang="fr-FR" b="1" dirty="0"/>
              <a:t>Score le plus élevé</a:t>
            </a:r>
            <a:r>
              <a:rPr lang="fr-FR" dirty="0"/>
              <a:t> : 0.921, obtenu avec 100 arbres et une faible profondeur.</a:t>
            </a:r>
          </a:p>
          <a:p>
            <a:pPr>
              <a:buFont typeface="Arial" panose="020B0604020202020204" pitchFamily="34" charset="0"/>
              <a:buChar char="•"/>
            </a:pPr>
            <a:r>
              <a:rPr lang="fr-FR" dirty="0"/>
              <a:t>Une combinaison (50 arbres, profondeur élevée) a donné un score de </a:t>
            </a:r>
            <a:r>
              <a:rPr lang="fr-FR" b="1" dirty="0"/>
              <a:t>0.0</a:t>
            </a:r>
            <a:r>
              <a:rPr lang="fr-FR" dirty="0"/>
              <a:t>, probablement dû à une erreur ou un mauvais réglage.</a:t>
            </a:r>
          </a:p>
          <a:p>
            <a:r>
              <a:rPr lang="fr-FR" b="1" dirty="0"/>
              <a:t>Conclusion :</a:t>
            </a:r>
          </a:p>
          <a:p>
            <a:r>
              <a:rPr lang="fr-FR" dirty="0"/>
              <a:t>La performance dépend fortement des hyperparamètres, et une configuration optimisée est essentielle pour de bons résultats.</a:t>
            </a:r>
          </a:p>
          <a:p>
            <a:pPr>
              <a:buFont typeface="Arial" panose="020B0604020202020204" pitchFamily="34" charset="0"/>
              <a:buChar char="•"/>
            </a:pPr>
            <a:endParaRPr lang="fr-FR"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C3BFC-49FE-7298-B5C7-D63DC448F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AE4AF-356F-9D79-AA1E-26D3F7D82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29285-AECD-6BAF-74F7-C1953D9599D8}"/>
              </a:ext>
            </a:extLst>
          </p:cNvPr>
          <p:cNvSpPr>
            <a:spLocks noGrp="1"/>
          </p:cNvSpPr>
          <p:nvPr>
            <p:ph type="body" idx="1"/>
          </p:nvPr>
        </p:nvSpPr>
        <p:spPr/>
        <p:txBody>
          <a:bodyPr/>
          <a:lstStyle/>
          <a:p>
            <a:pPr>
              <a:buFont typeface="Arial" panose="020B0604020202020204" pitchFamily="34" charset="0"/>
              <a:buChar char="•"/>
            </a:pPr>
            <a:r>
              <a:rPr lang="fr-FR" b="1" dirty="0" err="1"/>
              <a:t>GridSearchCV</a:t>
            </a:r>
            <a:r>
              <a:rPr lang="fr-FR" dirty="0"/>
              <a:t> : Identifie les meilleures combinaisons d’hyperparamètres pour le modèle </a:t>
            </a:r>
            <a:r>
              <a:rPr lang="fr-FR" dirty="0" err="1"/>
              <a:t>RandomForestClassifier</a:t>
            </a:r>
            <a:r>
              <a:rPr lang="fr-FR" dirty="0"/>
              <a:t>. </a:t>
            </a:r>
          </a:p>
          <a:p>
            <a:pPr>
              <a:buFont typeface="Arial" panose="020B0604020202020204" pitchFamily="34" charset="0"/>
              <a:buNone/>
            </a:pPr>
            <a:r>
              <a:rPr lang="fr-FR" b="1" dirty="0"/>
              <a:t>- </a:t>
            </a:r>
            <a:r>
              <a:rPr lang="fr-FR" dirty="0"/>
              <a:t>Chaque cellule de la carte représente une combinaison spécifique de ces deux hyperparamètres, et la couleur de la cellule indique le score moyen de test obtenu avec cette combinaison. Une couleur plus chaude (jaune) correspond à un meilleur score, tandis qu'une couleur plus froide (violet) indique un score moins bon.</a:t>
            </a:r>
            <a:endParaRPr lang="fr-FR" b="1" dirty="0"/>
          </a:p>
          <a:p>
            <a:pPr>
              <a:buFont typeface="Arial" panose="020B0604020202020204" pitchFamily="34" charset="0"/>
              <a:buChar char="•"/>
            </a:pPr>
            <a:r>
              <a:rPr lang="fr-FR" b="1" dirty="0" err="1"/>
              <a:t>RandomizedSearchCV</a:t>
            </a:r>
            <a:r>
              <a:rPr lang="fr-FR" dirty="0"/>
              <a:t> : Explore aléatoirement un vaste espace d’hyperparamètres. </a:t>
            </a:r>
          </a:p>
          <a:p>
            <a:pPr>
              <a:buFont typeface="Arial" panose="020B0604020202020204" pitchFamily="34" charset="0"/>
              <a:buChar char="•"/>
            </a:pPr>
            <a:endParaRPr lang="fr-FR" dirty="0"/>
          </a:p>
          <a:p>
            <a:r>
              <a:rPr lang="fr-FR" dirty="0"/>
              <a:t>Ce graphe montre la performance moyenne d'un modèle entraîné avec </a:t>
            </a:r>
            <a:r>
              <a:rPr lang="fr-FR" b="1" dirty="0" err="1"/>
              <a:t>RandomizedSearchCV</a:t>
            </a:r>
            <a:r>
              <a:rPr lang="fr-FR" dirty="0"/>
              <a:t> pour différentes combinaisons de deux hyperparamètres :</a:t>
            </a:r>
          </a:p>
          <a:p>
            <a:pPr>
              <a:buFont typeface="+mj-lt"/>
              <a:buAutoNum type="arabicPeriod"/>
            </a:pPr>
            <a:r>
              <a:rPr lang="fr-FR" b="1" dirty="0"/>
              <a:t>Profondeur des arbres (</a:t>
            </a:r>
            <a:r>
              <a:rPr lang="fr-FR" b="1" dirty="0" err="1"/>
              <a:t>max_depth</a:t>
            </a:r>
            <a:r>
              <a:rPr lang="fr-FR" b="1" dirty="0"/>
              <a:t>)</a:t>
            </a:r>
            <a:r>
              <a:rPr lang="fr-FR" dirty="0"/>
              <a:t>, représentée sur l'axe horizontal.</a:t>
            </a:r>
          </a:p>
          <a:p>
            <a:pPr>
              <a:buFont typeface="+mj-lt"/>
              <a:buAutoNum type="arabicPeriod"/>
            </a:pPr>
            <a:r>
              <a:rPr lang="fr-FR" b="1" dirty="0"/>
              <a:t>Nombre d'arbres (</a:t>
            </a:r>
            <a:r>
              <a:rPr lang="fr-FR" b="1" dirty="0" err="1"/>
              <a:t>n_estimators</a:t>
            </a:r>
            <a:r>
              <a:rPr lang="fr-FR" b="1" dirty="0"/>
              <a:t>)</a:t>
            </a:r>
            <a:r>
              <a:rPr lang="fr-FR" dirty="0"/>
              <a:t>, représenté sur l'axe vertical.</a:t>
            </a:r>
          </a:p>
          <a:p>
            <a:r>
              <a:rPr lang="fr-FR" b="1" dirty="0"/>
              <a:t>Points clés :</a:t>
            </a:r>
          </a:p>
          <a:p>
            <a:pPr>
              <a:buFont typeface="Arial" panose="020B0604020202020204" pitchFamily="34" charset="0"/>
              <a:buChar char="•"/>
            </a:pPr>
            <a:r>
              <a:rPr lang="fr-FR" dirty="0"/>
              <a:t>Les couleurs varient en fonction des scores obtenus (plus clair = meilleur score).</a:t>
            </a:r>
          </a:p>
          <a:p>
            <a:pPr>
              <a:buFont typeface="Arial" panose="020B0604020202020204" pitchFamily="34" charset="0"/>
              <a:buChar char="•"/>
            </a:pPr>
            <a:r>
              <a:rPr lang="fr-FR" b="1" dirty="0"/>
              <a:t>Score le plus élevé</a:t>
            </a:r>
            <a:r>
              <a:rPr lang="fr-FR" dirty="0"/>
              <a:t> : 0.921, obtenu avec 100 arbres et une faible profondeur.</a:t>
            </a:r>
          </a:p>
          <a:p>
            <a:pPr>
              <a:buFont typeface="Arial" panose="020B0604020202020204" pitchFamily="34" charset="0"/>
              <a:buChar char="•"/>
            </a:pPr>
            <a:r>
              <a:rPr lang="fr-FR" dirty="0"/>
              <a:t>Une combinaison (50 arbres, profondeur élevée) a donné un score de </a:t>
            </a:r>
            <a:r>
              <a:rPr lang="fr-FR" b="1" dirty="0"/>
              <a:t>0.0</a:t>
            </a:r>
            <a:r>
              <a:rPr lang="fr-FR" dirty="0"/>
              <a:t>, probablement dû à une erreur ou un mauvais réglage.</a:t>
            </a:r>
          </a:p>
          <a:p>
            <a:r>
              <a:rPr lang="fr-FR" b="1" dirty="0"/>
              <a:t>Conclusion :</a:t>
            </a:r>
          </a:p>
          <a:p>
            <a:r>
              <a:rPr lang="fr-FR" dirty="0"/>
              <a:t>La performance dépend fortement des hyperparamètres, et une configuration optimisée est essentielle pour de bons résultats.</a:t>
            </a:r>
          </a:p>
          <a:p>
            <a:pPr>
              <a:buFont typeface="Arial" panose="020B0604020202020204" pitchFamily="34" charset="0"/>
              <a:buChar char="•"/>
            </a:pPr>
            <a:endParaRPr lang="fr-FR" dirty="0"/>
          </a:p>
        </p:txBody>
      </p:sp>
      <p:sp>
        <p:nvSpPr>
          <p:cNvPr id="4" name="Slide Number Placeholder 3">
            <a:extLst>
              <a:ext uri="{FF2B5EF4-FFF2-40B4-BE49-F238E27FC236}">
                <a16:creationId xmlns:a16="http://schemas.microsoft.com/office/drawing/2014/main" id="{CA7002C3-E7F1-0C37-AFBC-A4FBAA54E55F}"/>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2469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5BD30-F361-F7E8-1D4D-5A7AD1D90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CACD5-3401-A8F7-6A67-AA3378AE6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41D86-1D42-B6E4-7B7C-354D3D523248}"/>
              </a:ext>
            </a:extLst>
          </p:cNvPr>
          <p:cNvSpPr>
            <a:spLocks noGrp="1"/>
          </p:cNvSpPr>
          <p:nvPr>
            <p:ph type="body" idx="1"/>
          </p:nvPr>
        </p:nvSpPr>
        <p:spPr/>
        <p:txBody>
          <a:bodyPr/>
          <a:lstStyle/>
          <a:p>
            <a:r>
              <a:rPr lang="fr-FR" dirty="0"/>
              <a:t>SHAP (</a:t>
            </a:r>
            <a:r>
              <a:rPr lang="fr-FR" dirty="0" err="1"/>
              <a:t>SHapley</a:t>
            </a:r>
            <a:r>
              <a:rPr lang="fr-FR" dirty="0"/>
              <a:t> Additive </a:t>
            </a:r>
            <a:r>
              <a:rPr lang="fr-FR" dirty="0" err="1"/>
              <a:t>exPlanations</a:t>
            </a:r>
            <a:r>
              <a:rPr lang="fr-FR" dirty="0"/>
              <a:t>) permet d’interpréter les prédictions des modèles complexes.</a:t>
            </a:r>
            <a:endParaRPr lang="en-US" dirty="0"/>
          </a:p>
        </p:txBody>
      </p:sp>
      <p:sp>
        <p:nvSpPr>
          <p:cNvPr id="4" name="Slide Number Placeholder 3">
            <a:extLst>
              <a:ext uri="{FF2B5EF4-FFF2-40B4-BE49-F238E27FC236}">
                <a16:creationId xmlns:a16="http://schemas.microsoft.com/office/drawing/2014/main" id="{9E65622D-24C6-E717-C7DF-602D2F478CF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84415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2BBCE-C895-18EC-294A-76B9C8469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6C7C6-3CB0-F72D-BBF7-F1F0B82F8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55D15-D7AA-9A10-902F-CB2557F0BD93}"/>
              </a:ext>
            </a:extLst>
          </p:cNvPr>
          <p:cNvSpPr>
            <a:spLocks noGrp="1"/>
          </p:cNvSpPr>
          <p:nvPr>
            <p:ph type="body" idx="1"/>
          </p:nvPr>
        </p:nvSpPr>
        <p:spPr/>
        <p:txBody>
          <a:bodyPr/>
          <a:lstStyle/>
          <a:p>
            <a:r>
              <a:rPr lang="fr-FR" dirty="0"/>
              <a:t>- LIME explique les prédictions d’un modèle complexe en approximant localement le modèle avec un modèle plus simple et interprétable. La fonction </a:t>
            </a:r>
            <a:r>
              <a:rPr lang="fr-FR" dirty="0" err="1"/>
              <a:t>show_in_notebook</a:t>
            </a:r>
            <a:r>
              <a:rPr lang="fr-FR" dirty="0"/>
              <a:t>() produit un graphique interactif montrant l’impact des caractéristiques pour une prédiction donnée. L’explication </a:t>
            </a:r>
            <a:r>
              <a:rPr lang="fr-FR" dirty="0" err="1"/>
              <a:t>indiqueà</a:t>
            </a:r>
            <a:r>
              <a:rPr lang="fr-FR" dirty="0"/>
              <a:t> quel point chaque </a:t>
            </a:r>
            <a:r>
              <a:rPr lang="fr-FR" dirty="0" err="1"/>
              <a:t>feature</a:t>
            </a:r>
            <a:r>
              <a:rPr lang="fr-FR" dirty="0"/>
              <a:t> contribue à la prédiction finale.</a:t>
            </a:r>
            <a:endParaRPr lang="en-US" dirty="0"/>
          </a:p>
        </p:txBody>
      </p:sp>
      <p:sp>
        <p:nvSpPr>
          <p:cNvPr id="4" name="Slide Number Placeholder 3">
            <a:extLst>
              <a:ext uri="{FF2B5EF4-FFF2-40B4-BE49-F238E27FC236}">
                <a16:creationId xmlns:a16="http://schemas.microsoft.com/office/drawing/2014/main" id="{0E5A6089-F124-1682-FE81-4ADD90A668C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8667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buFont typeface="+mj-lt"/>
              <a:buAutoNum type="arabicPeriod"/>
            </a:pPr>
            <a:r>
              <a:rPr lang="fr-FR" sz="1100" b="1" i="0" u="none" strike="noStrike" dirty="0">
                <a:solidFill>
                  <a:srgbClr val="000000"/>
                </a:solidFill>
                <a:effectLst/>
                <a:latin typeface="Arial" panose="020B0604020202020204" pitchFamily="34" charset="0"/>
              </a:rPr>
              <a:t>Ingénierie des </a:t>
            </a:r>
            <a:r>
              <a:rPr lang="fr-FR" sz="1100" b="1" i="0" u="none" strike="noStrike" dirty="0" err="1">
                <a:solidFill>
                  <a:srgbClr val="000000"/>
                </a:solidFill>
                <a:effectLst/>
                <a:latin typeface="Arial" panose="020B0604020202020204" pitchFamily="34" charset="0"/>
              </a:rPr>
              <a:t>Features</a:t>
            </a:r>
            <a:r>
              <a:rPr lang="fr-FR" sz="1100" b="0" i="0" u="none" strike="noStrike" dirty="0">
                <a:solidFill>
                  <a:srgbClr val="000000"/>
                </a:solidFill>
                <a:effectLst/>
                <a:latin typeface="Arial" panose="020B0604020202020204" pitchFamily="34" charset="0"/>
              </a:rPr>
              <a:t> :</a:t>
            </a:r>
            <a:br>
              <a:rPr lang="fr-FR" sz="1100" b="0" i="0" u="none" strike="noStrike" dirty="0">
                <a:solidFill>
                  <a:srgbClr val="000000"/>
                </a:solidFill>
                <a:effectLst/>
                <a:latin typeface="Arial" panose="020B0604020202020204" pitchFamily="34" charset="0"/>
              </a:rPr>
            </a:br>
            <a:br>
              <a:rPr lang="fr-FR" sz="1100" b="0" i="0" u="none" strike="noStrike" dirty="0">
                <a:solidFill>
                  <a:srgbClr val="000000"/>
                </a:solidFill>
                <a:effectLst/>
                <a:latin typeface="Arial" panose="020B0604020202020204" pitchFamily="34" charset="0"/>
              </a:rPr>
            </a:br>
            <a:endParaRPr lang="fr-FR"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fr-FR" sz="1100" b="0" i="0" u="none" strike="noStrike" dirty="0">
                <a:solidFill>
                  <a:srgbClr val="000000"/>
                </a:solidFill>
                <a:effectLst/>
                <a:latin typeface="Arial" panose="020B0604020202020204" pitchFamily="34" charset="0"/>
              </a:rPr>
              <a:t>Création de nouvelles variables à partir des données existantes </a:t>
            </a:r>
          </a:p>
          <a:p>
            <a:pPr marL="742950" lvl="1" indent="-285750" rtl="0" fontAlgn="base">
              <a:buFont typeface="Arial" panose="020B0604020202020204" pitchFamily="34" charset="0"/>
              <a:buChar char="•"/>
            </a:pPr>
            <a:r>
              <a:rPr lang="fr-FR" sz="1100" b="0" i="0" u="none" strike="noStrike" dirty="0" err="1">
                <a:solidFill>
                  <a:srgbClr val="000000"/>
                </a:solidFill>
                <a:effectLst/>
                <a:latin typeface="Arial" panose="020B0604020202020204" pitchFamily="34" charset="0"/>
              </a:rPr>
              <a:t>Binning</a:t>
            </a:r>
            <a:r>
              <a:rPr lang="fr-FR" sz="1100" b="0" i="0" u="none" strike="noStrike" dirty="0">
                <a:solidFill>
                  <a:srgbClr val="000000"/>
                </a:solidFill>
                <a:effectLst/>
                <a:latin typeface="Arial" panose="020B0604020202020204" pitchFamily="34" charset="0"/>
              </a:rPr>
              <a:t> : Transformation des variables continues en catégories.</a:t>
            </a:r>
          </a:p>
          <a:p>
            <a:pPr rtl="0" fontAlgn="base">
              <a:buFont typeface="+mj-lt"/>
              <a:buAutoNum type="arabicPeriod"/>
            </a:pPr>
            <a:r>
              <a:rPr lang="fr-FR" sz="1100" b="1" i="0" u="none" strike="noStrike" dirty="0">
                <a:solidFill>
                  <a:srgbClr val="000000"/>
                </a:solidFill>
                <a:effectLst/>
                <a:latin typeface="Arial" panose="020B0604020202020204" pitchFamily="34" charset="0"/>
              </a:rPr>
              <a:t>Gestion des </a:t>
            </a:r>
            <a:r>
              <a:rPr lang="fr-FR" sz="1100" b="1" i="0" u="none" strike="noStrike" dirty="0" err="1">
                <a:solidFill>
                  <a:srgbClr val="000000"/>
                </a:solidFill>
                <a:effectLst/>
                <a:latin typeface="Arial" panose="020B0604020202020204" pitchFamily="34" charset="0"/>
              </a:rPr>
              <a:t>Outliers</a:t>
            </a:r>
            <a:r>
              <a:rPr lang="fr-FR" sz="1100" b="0" i="0" u="none" strike="noStrike" dirty="0">
                <a:solidFill>
                  <a:srgbClr val="000000"/>
                </a:solidFill>
                <a:effectLst/>
                <a:latin typeface="Arial" panose="020B0604020202020204" pitchFamily="34" charset="0"/>
              </a:rPr>
              <a:t> :</a:t>
            </a:r>
            <a:br>
              <a:rPr lang="fr-FR" sz="1100" b="0" i="0" u="none" strike="noStrike" dirty="0">
                <a:solidFill>
                  <a:srgbClr val="000000"/>
                </a:solidFill>
                <a:effectLst/>
                <a:latin typeface="Arial" panose="020B0604020202020204" pitchFamily="34" charset="0"/>
              </a:rPr>
            </a:br>
            <a:br>
              <a:rPr lang="fr-FR" sz="1100" b="0" i="0" u="none" strike="noStrike" dirty="0">
                <a:solidFill>
                  <a:srgbClr val="000000"/>
                </a:solidFill>
                <a:effectLst/>
                <a:latin typeface="Arial" panose="020B0604020202020204" pitchFamily="34" charset="0"/>
              </a:rPr>
            </a:br>
            <a:endParaRPr lang="fr-FR"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fr-FR" sz="1100" b="0" i="0" u="none" strike="noStrike" dirty="0">
                <a:solidFill>
                  <a:srgbClr val="000000"/>
                </a:solidFill>
                <a:effectLst/>
                <a:latin typeface="Arial" panose="020B0604020202020204" pitchFamily="34" charset="0"/>
              </a:rPr>
              <a:t>Suppression ou transformation des valeurs extrêmes détectées dans les données.</a:t>
            </a:r>
          </a:p>
          <a:p>
            <a:pPr rtl="0" fontAlgn="base">
              <a:spcAft>
                <a:spcPts val="1200"/>
              </a:spcAft>
              <a:buFont typeface="+mj-lt"/>
              <a:buAutoNum type="arabicPeriod"/>
            </a:pPr>
            <a:r>
              <a:rPr lang="fr-FR" sz="1100" b="1" i="0" u="none" strike="noStrike" dirty="0">
                <a:solidFill>
                  <a:srgbClr val="000000"/>
                </a:solidFill>
                <a:effectLst/>
                <a:latin typeface="Arial" panose="020B0604020202020204" pitchFamily="34" charset="0"/>
              </a:rPr>
              <a:t>Techniques d'Équilibrage des Données</a:t>
            </a:r>
            <a:r>
              <a:rPr lang="fr-FR" sz="1100" b="0" i="0" u="none" strike="noStrike" dirty="0">
                <a:solidFill>
                  <a:srgbClr val="000000"/>
                </a:solidFill>
                <a:effectLst/>
                <a:latin typeface="Arial" panose="020B0604020202020204" pitchFamily="34" charset="0"/>
              </a:rPr>
              <a:t> :</a:t>
            </a:r>
            <a:br>
              <a:rPr lang="fr-FR" sz="1100" b="0" i="0" u="none" strike="noStrike" dirty="0">
                <a:solidFill>
                  <a:srgbClr val="000000"/>
                </a:solidFill>
                <a:effectLst/>
                <a:latin typeface="Arial" panose="020B0604020202020204" pitchFamily="34" charset="0"/>
              </a:rPr>
            </a:br>
            <a:br>
              <a:rPr lang="fr-FR" sz="1100" b="0" i="0" u="none" strike="noStrike" dirty="0">
                <a:solidFill>
                  <a:srgbClr val="000000"/>
                </a:solidFill>
                <a:effectLst/>
                <a:latin typeface="Arial" panose="020B0604020202020204" pitchFamily="34" charset="0"/>
              </a:rPr>
            </a:br>
            <a:endParaRPr lang="fr-FR" sz="1100" b="0" i="0" u="none" strike="noStrike" dirty="0">
              <a:solidFill>
                <a:srgbClr val="000000"/>
              </a:solidFill>
              <a:effectLst/>
              <a:latin typeface="Arial" panose="020B0604020202020204" pitchFamily="34" charset="0"/>
            </a:endParaRPr>
          </a:p>
          <a:p>
            <a:r>
              <a:rPr lang="fr-FR" sz="1100" b="0" i="0" u="none" strike="noStrike" dirty="0">
                <a:solidFill>
                  <a:srgbClr val="000000"/>
                </a:solidFill>
                <a:effectLst/>
                <a:latin typeface="Arial" panose="020B0604020202020204" pitchFamily="34" charset="0"/>
              </a:rPr>
              <a:t>Si le </a:t>
            </a:r>
            <a:r>
              <a:rPr lang="fr-FR" sz="1100" b="0" i="0" u="none" strike="noStrike" dirty="0" err="1">
                <a:solidFill>
                  <a:srgbClr val="000000"/>
                </a:solidFill>
                <a:effectLst/>
                <a:latin typeface="Arial" panose="020B0604020202020204" pitchFamily="34" charset="0"/>
              </a:rPr>
              <a:t>dataset</a:t>
            </a:r>
            <a:r>
              <a:rPr lang="fr-FR" sz="1100" b="0" i="0" u="none" strike="noStrike" dirty="0">
                <a:solidFill>
                  <a:srgbClr val="000000"/>
                </a:solidFill>
                <a:effectLst/>
                <a:latin typeface="Arial" panose="020B0604020202020204" pitchFamily="34" charset="0"/>
              </a:rPr>
              <a:t> est déséquilibré, utiliser des techniques comme </a:t>
            </a:r>
            <a:r>
              <a:rPr lang="fr-FR" sz="1100" b="1" i="0" u="none" strike="noStrike" dirty="0">
                <a:solidFill>
                  <a:srgbClr val="000000"/>
                </a:solidFill>
                <a:effectLst/>
                <a:latin typeface="Arial" panose="020B0604020202020204" pitchFamily="34" charset="0"/>
              </a:rPr>
              <a:t>SMOTE (</a:t>
            </a:r>
            <a:r>
              <a:rPr lang="fr-FR" sz="1100" b="1" i="0" u="none" strike="noStrike" dirty="0" err="1">
                <a:solidFill>
                  <a:srgbClr val="000000"/>
                </a:solidFill>
                <a:effectLst/>
                <a:latin typeface="Arial" panose="020B0604020202020204" pitchFamily="34" charset="0"/>
              </a:rPr>
              <a:t>Synthetic</a:t>
            </a:r>
            <a:r>
              <a:rPr lang="fr-FR" sz="1100" b="1" i="0" u="none" strike="noStrike" dirty="0">
                <a:solidFill>
                  <a:srgbClr val="000000"/>
                </a:solidFill>
                <a:effectLst/>
                <a:latin typeface="Arial" panose="020B0604020202020204" pitchFamily="34" charset="0"/>
              </a:rPr>
              <a:t> </a:t>
            </a:r>
            <a:r>
              <a:rPr lang="fr-FR" sz="1100" b="1" i="0" u="none" strike="noStrike" dirty="0" err="1">
                <a:solidFill>
                  <a:srgbClr val="000000"/>
                </a:solidFill>
                <a:effectLst/>
                <a:latin typeface="Arial" panose="020B0604020202020204" pitchFamily="34" charset="0"/>
              </a:rPr>
              <a:t>Minority</a:t>
            </a:r>
            <a:r>
              <a:rPr lang="fr-FR" sz="1100" b="1" i="0" u="none" strike="noStrike" dirty="0">
                <a:solidFill>
                  <a:srgbClr val="000000"/>
                </a:solidFill>
                <a:effectLst/>
                <a:latin typeface="Arial" panose="020B0604020202020204" pitchFamily="34" charset="0"/>
              </a:rPr>
              <a:t> Over-sampling Technique)</a:t>
            </a:r>
            <a:r>
              <a:rPr lang="fr-FR" sz="1100" b="0" i="0" u="none" strike="noStrike" dirty="0">
                <a:solidFill>
                  <a:srgbClr val="000000"/>
                </a:solidFill>
                <a:effectLst/>
                <a:latin typeface="Arial" panose="020B0604020202020204" pitchFamily="34" charset="0"/>
              </a:rPr>
              <a:t> pour créer des données synthétiques et équilibrer les classes.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C8B7-B1DF-0FA6-08C4-DE086F8CE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1078C-E3B8-9F78-27CC-125ABA062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6D23E-B36C-745A-2DC1-7D6856424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EC83EB-5C56-D780-6879-218D7B1662A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02195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E140-6800-FD00-F116-DB13910E2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FEC50-C108-81B3-834B-4338406FB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F6512-78AD-5811-6B80-7413827CF9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40B82-65EC-75D4-B560-B8D6D876CF48}"/>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90271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357469"/>
            <a:ext cx="7627382" cy="2138124"/>
          </a:xfrm>
          <a:prstGeom prst="rect">
            <a:avLst/>
          </a:prstGeom>
          <a:noFill/>
          <a:ln/>
        </p:spPr>
        <p:txBody>
          <a:bodyPr wrap="square" lIns="0" tIns="0" rIns="0" bIns="0" rtlCol="0" anchor="t"/>
          <a:lstStyle/>
          <a:p>
            <a:pPr marL="0" indent="0">
              <a:lnSpc>
                <a:spcPts val="5600"/>
              </a:lnSpc>
              <a:buNone/>
            </a:pPr>
            <a:r>
              <a:rPr lang="en-US" sz="3600" dirty="0">
                <a:solidFill>
                  <a:srgbClr val="7068F4"/>
                </a:solidFill>
                <a:latin typeface="Barlow Bold" pitchFamily="34" charset="0"/>
                <a:ea typeface="Barlow Bold" pitchFamily="34" charset="-122"/>
                <a:cs typeface="Barlow Bold" pitchFamily="34" charset="-120"/>
              </a:rPr>
              <a:t>Machine Learning</a:t>
            </a:r>
          </a:p>
          <a:p>
            <a:pPr marL="0" indent="0">
              <a:lnSpc>
                <a:spcPts val="5600"/>
              </a:lnSpc>
              <a:buNone/>
            </a:pPr>
            <a:endParaRPr lang="en-US" sz="5400" dirty="0">
              <a:solidFill>
                <a:srgbClr val="7068F4"/>
              </a:solidFill>
              <a:latin typeface="Barlow Bold" pitchFamily="34" charset="0"/>
              <a:ea typeface="Barlow Bold" pitchFamily="34" charset="-122"/>
              <a:cs typeface="Barlow Bold" pitchFamily="34" charset="-120"/>
            </a:endParaRPr>
          </a:p>
          <a:p>
            <a:pPr marL="0" indent="0" algn="ctr">
              <a:lnSpc>
                <a:spcPts val="5600"/>
              </a:lnSpc>
              <a:buNone/>
            </a:pPr>
            <a:r>
              <a:rPr lang="en-US" sz="5400" dirty="0" err="1">
                <a:solidFill>
                  <a:srgbClr val="7068F4"/>
                </a:solidFill>
                <a:latin typeface="Barlow Bold" pitchFamily="34" charset="0"/>
                <a:ea typeface="Barlow Bold" pitchFamily="34" charset="-122"/>
                <a:cs typeface="Barlow Bold" pitchFamily="34" charset="-120"/>
              </a:rPr>
              <a:t>Analyse</a:t>
            </a:r>
            <a:r>
              <a:rPr lang="en-US" sz="5400" dirty="0">
                <a:solidFill>
                  <a:srgbClr val="7068F4"/>
                </a:solidFill>
                <a:latin typeface="Barlow Bold" pitchFamily="34" charset="0"/>
                <a:ea typeface="Barlow Bold" pitchFamily="34" charset="-122"/>
                <a:cs typeface="Barlow Bold" pitchFamily="34" charset="-120"/>
              </a:rPr>
              <a:t> et Prédiction de Score de Crédit</a:t>
            </a:r>
            <a:endParaRPr lang="en-US" sz="5400" dirty="0"/>
          </a:p>
        </p:txBody>
      </p:sp>
      <p:sp>
        <p:nvSpPr>
          <p:cNvPr id="7" name="Text 3"/>
          <p:cNvSpPr/>
          <p:nvPr/>
        </p:nvSpPr>
        <p:spPr>
          <a:xfrm>
            <a:off x="6699528" y="5971937"/>
            <a:ext cx="3695819" cy="1664996"/>
          </a:xfrm>
          <a:prstGeom prst="rect">
            <a:avLst/>
          </a:prstGeom>
          <a:noFill/>
          <a:ln/>
        </p:spPr>
        <p:txBody>
          <a:bodyPr wrap="none" lIns="0" tIns="0" rIns="0" bIns="0" rtlCol="0" anchor="t"/>
          <a:lstStyle/>
          <a:p>
            <a:pPr marL="0" indent="0" algn="l">
              <a:lnSpc>
                <a:spcPts val="2950"/>
              </a:lnSpc>
              <a:buNone/>
            </a:pPr>
            <a:r>
              <a:rPr lang="en-US" sz="2100" dirty="0" err="1">
                <a:solidFill>
                  <a:srgbClr val="272525"/>
                </a:solidFill>
                <a:latin typeface="Montserrat Bold" pitchFamily="34" charset="0"/>
                <a:ea typeface="Montserrat Bold" pitchFamily="34" charset="-122"/>
                <a:cs typeface="Montserrat Bold" pitchFamily="34" charset="-120"/>
              </a:rPr>
              <a:t>Elaboré</a:t>
            </a:r>
            <a:r>
              <a:rPr lang="en-US" sz="2100" dirty="0">
                <a:solidFill>
                  <a:srgbClr val="272525"/>
                </a:solidFill>
                <a:latin typeface="Montserrat Bold" pitchFamily="34" charset="0"/>
                <a:ea typeface="Montserrat Bold" pitchFamily="34" charset="-122"/>
                <a:cs typeface="Montserrat Bold" pitchFamily="34" charset="-120"/>
              </a:rPr>
              <a:t> par:</a:t>
            </a:r>
          </a:p>
          <a:p>
            <a:pPr marL="0" indent="0" algn="l">
              <a:lnSpc>
                <a:spcPts val="2950"/>
              </a:lnSpc>
              <a:buNone/>
            </a:pPr>
            <a:r>
              <a:rPr lang="en-US" sz="2100" dirty="0">
                <a:solidFill>
                  <a:srgbClr val="272525"/>
                </a:solidFill>
                <a:latin typeface="Montserrat Bold" pitchFamily="34" charset="0"/>
                <a:ea typeface="Montserrat Bold" pitchFamily="34" charset="-122"/>
                <a:cs typeface="Montserrat Bold" pitchFamily="34" charset="-120"/>
              </a:rPr>
              <a:t>ARRARI Abir</a:t>
            </a:r>
          </a:p>
          <a:p>
            <a:pPr marL="0" indent="0" algn="l">
              <a:lnSpc>
                <a:spcPts val="2950"/>
              </a:lnSpc>
              <a:buNone/>
            </a:pPr>
            <a:r>
              <a:rPr lang="en-US" sz="2100" dirty="0">
                <a:solidFill>
                  <a:srgbClr val="272525"/>
                </a:solidFill>
                <a:latin typeface="Montserrat Bold" pitchFamily="34" charset="0"/>
                <a:ea typeface="Montserrat Bold" pitchFamily="34" charset="-122"/>
                <a:cs typeface="Montserrat Bold" pitchFamily="34" charset="-120"/>
              </a:rPr>
              <a:t>BENAZAIEZ Chahrazed</a:t>
            </a:r>
          </a:p>
          <a:p>
            <a:pPr marL="0" indent="0" algn="l">
              <a:lnSpc>
                <a:spcPts val="2950"/>
              </a:lnSpc>
              <a:buNone/>
            </a:pPr>
            <a:r>
              <a:rPr lang="en-US" sz="2100" dirty="0">
                <a:solidFill>
                  <a:srgbClr val="272525"/>
                </a:solidFill>
                <a:latin typeface="Montserrat Bold" pitchFamily="34" charset="0"/>
                <a:ea typeface="Montserrat Bold" pitchFamily="34" charset="-122"/>
              </a:rPr>
              <a:t>HABAIEB </a:t>
            </a:r>
            <a:r>
              <a:rPr lang="en-US" sz="2100" dirty="0" err="1">
                <a:solidFill>
                  <a:srgbClr val="272525"/>
                </a:solidFill>
                <a:latin typeface="Montserrat Bold" pitchFamily="34" charset="0"/>
                <a:ea typeface="Montserrat Bold" pitchFamily="34" charset="-122"/>
              </a:rPr>
              <a:t>Imen</a:t>
            </a:r>
            <a:endParaRPr lang="en-US" sz="2100" dirty="0"/>
          </a:p>
        </p:txBody>
      </p:sp>
      <p:sp>
        <p:nvSpPr>
          <p:cNvPr id="8" name="Rectangle 7">
            <a:extLst>
              <a:ext uri="{FF2B5EF4-FFF2-40B4-BE49-F238E27FC236}">
                <a16:creationId xmlns:a16="http://schemas.microsoft.com/office/drawing/2014/main" id="{13C16AD2-A400-6F02-2306-7BCA5D6A58A5}"/>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 10">
            <a:extLst>
              <a:ext uri="{FF2B5EF4-FFF2-40B4-BE49-F238E27FC236}">
                <a16:creationId xmlns:a16="http://schemas.microsoft.com/office/drawing/2014/main" id="{A1F8386E-F090-6DCB-0439-5D458C81EF4F}"/>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6181-635F-843A-00D0-746249576D5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3B50E10-E9B4-3B83-9A5C-01BFBC532E1E}"/>
              </a:ext>
            </a:extLst>
          </p:cNvPr>
          <p:cNvSpPr/>
          <p:nvPr/>
        </p:nvSpPr>
        <p:spPr>
          <a:xfrm>
            <a:off x="758308" y="913999"/>
            <a:ext cx="887551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Validation et Optimisation</a:t>
            </a:r>
            <a:endParaRPr lang="en-US" sz="4450" dirty="0"/>
          </a:p>
        </p:txBody>
      </p:sp>
      <p:sp>
        <p:nvSpPr>
          <p:cNvPr id="3" name="Text 1">
            <a:extLst>
              <a:ext uri="{FF2B5EF4-FFF2-40B4-BE49-F238E27FC236}">
                <a16:creationId xmlns:a16="http://schemas.microsoft.com/office/drawing/2014/main" id="{809A3218-ED5E-30E5-F4CF-EA1C0E4D9DBE}"/>
              </a:ext>
            </a:extLst>
          </p:cNvPr>
          <p:cNvSpPr/>
          <p:nvPr/>
        </p:nvSpPr>
        <p:spPr>
          <a:xfrm>
            <a:off x="758309" y="383321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1 Validation Croisée</a:t>
            </a:r>
            <a:endParaRPr lang="en-US" sz="2200" dirty="0"/>
          </a:p>
        </p:txBody>
      </p:sp>
      <p:sp>
        <p:nvSpPr>
          <p:cNvPr id="4" name="Text 2">
            <a:extLst>
              <a:ext uri="{FF2B5EF4-FFF2-40B4-BE49-F238E27FC236}">
                <a16:creationId xmlns:a16="http://schemas.microsoft.com/office/drawing/2014/main" id="{479ECA7A-69F5-15BD-597C-35F322D1EE72}"/>
              </a:ext>
            </a:extLst>
          </p:cNvPr>
          <p:cNvSpPr/>
          <p:nvPr/>
        </p:nvSpPr>
        <p:spPr>
          <a:xfrm>
            <a:off x="758309" y="4406027"/>
            <a:ext cx="4855091"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Évaluer la performance du modèle sur des données inédites pour garantir sa généralisation.</a:t>
            </a:r>
            <a:endParaRPr lang="en-US" sz="1700" dirty="0"/>
          </a:p>
        </p:txBody>
      </p:sp>
      <p:sp>
        <p:nvSpPr>
          <p:cNvPr id="9" name="Rectangle 8">
            <a:extLst>
              <a:ext uri="{FF2B5EF4-FFF2-40B4-BE49-F238E27FC236}">
                <a16:creationId xmlns:a16="http://schemas.microsoft.com/office/drawing/2014/main" id="{AADCA74B-2FA8-C838-9D9C-0E56FE525106}"/>
              </a:ext>
            </a:extLst>
          </p:cNvPr>
          <p:cNvSpPr/>
          <p:nvPr/>
        </p:nvSpPr>
        <p:spPr>
          <a:xfrm>
            <a:off x="12834257" y="7685314"/>
            <a:ext cx="1687286" cy="446315"/>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4636F36-0DD6-13C2-7DF4-1C112532173D}"/>
              </a:ext>
            </a:extLst>
          </p:cNvPr>
          <p:cNvPicPr>
            <a:picLocks noChangeAspect="1"/>
          </p:cNvPicPr>
          <p:nvPr/>
        </p:nvPicPr>
        <p:blipFill>
          <a:blip r:embed="rId3"/>
          <a:stretch>
            <a:fillRect/>
          </a:stretch>
        </p:blipFill>
        <p:spPr>
          <a:xfrm>
            <a:off x="6326055" y="1943100"/>
            <a:ext cx="7345443" cy="5648333"/>
          </a:xfrm>
          <a:prstGeom prst="rect">
            <a:avLst/>
          </a:prstGeom>
        </p:spPr>
      </p:pic>
      <p:sp>
        <p:nvSpPr>
          <p:cNvPr id="12" name="Text 10">
            <a:extLst>
              <a:ext uri="{FF2B5EF4-FFF2-40B4-BE49-F238E27FC236}">
                <a16:creationId xmlns:a16="http://schemas.microsoft.com/office/drawing/2014/main" id="{B0925A2D-279D-D374-780A-9946F34BF11B}"/>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10</a:t>
            </a:r>
            <a:endParaRPr lang="en-US" sz="2000" dirty="0"/>
          </a:p>
        </p:txBody>
      </p:sp>
    </p:spTree>
    <p:extLst>
      <p:ext uri="{BB962C8B-B14F-4D97-AF65-F5344CB8AC3E}">
        <p14:creationId xmlns:p14="http://schemas.microsoft.com/office/powerpoint/2010/main" val="188707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703947"/>
            <a:ext cx="887551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Validation et Optimisation</a:t>
            </a:r>
            <a:endParaRPr lang="en-US" sz="4450" dirty="0"/>
          </a:p>
        </p:txBody>
      </p:sp>
      <p:sp>
        <p:nvSpPr>
          <p:cNvPr id="3" name="Text 1"/>
          <p:cNvSpPr/>
          <p:nvPr/>
        </p:nvSpPr>
        <p:spPr>
          <a:xfrm>
            <a:off x="758309" y="1578172"/>
            <a:ext cx="5261491" cy="446683"/>
          </a:xfrm>
          <a:prstGeom prst="rect">
            <a:avLst/>
          </a:prstGeom>
          <a:noFill/>
          <a:ln/>
        </p:spPr>
        <p:txBody>
          <a:bodyPr wrap="none" lIns="0" tIns="0" rIns="0" bIns="0" rtlCol="0" anchor="t"/>
          <a:lstStyle/>
          <a:p>
            <a:pPr>
              <a:lnSpc>
                <a:spcPts val="2800"/>
              </a:lnSpc>
            </a:pPr>
            <a:r>
              <a:rPr lang="en-US" sz="2200" b="1" dirty="0">
                <a:solidFill>
                  <a:srgbClr val="7068F4"/>
                </a:solidFill>
                <a:latin typeface="Barlow Bold" pitchFamily="34" charset="0"/>
                <a:ea typeface="Barlow Bold" pitchFamily="34" charset="-122"/>
                <a:cs typeface="Barlow Bold" pitchFamily="34" charset="-120"/>
              </a:rPr>
              <a:t>2 </a:t>
            </a:r>
            <a:r>
              <a:rPr lang="en-US" sz="2200" b="1" dirty="0" err="1">
                <a:solidFill>
                  <a:srgbClr val="7068F4"/>
                </a:solidFill>
                <a:latin typeface="Barlow Bold" pitchFamily="34" charset="0"/>
                <a:ea typeface="Barlow Bold" pitchFamily="34" charset="-122"/>
                <a:cs typeface="Barlow Bold" pitchFamily="34" charset="-120"/>
              </a:rPr>
              <a:t>Optimisation</a:t>
            </a:r>
            <a:r>
              <a:rPr lang="en-US" sz="2200" b="1" dirty="0">
                <a:solidFill>
                  <a:srgbClr val="7068F4"/>
                </a:solidFill>
                <a:latin typeface="Barlow Bold" pitchFamily="34" charset="0"/>
                <a:ea typeface="Barlow Bold" pitchFamily="34" charset="-122"/>
                <a:cs typeface="Barlow Bold" pitchFamily="34" charset="-120"/>
              </a:rPr>
              <a:t> des </a:t>
            </a:r>
            <a:r>
              <a:rPr lang="en-US" sz="2200" b="1" dirty="0" err="1">
                <a:solidFill>
                  <a:srgbClr val="7068F4"/>
                </a:solidFill>
                <a:latin typeface="Barlow Bold" pitchFamily="34" charset="0"/>
                <a:ea typeface="Barlow Bold" pitchFamily="34" charset="-122"/>
                <a:cs typeface="Barlow Bold" pitchFamily="34" charset="-120"/>
              </a:rPr>
              <a:t>Hyperparamètres</a:t>
            </a:r>
            <a:endParaRPr lang="en-US" sz="2200" dirty="0"/>
          </a:p>
        </p:txBody>
      </p:sp>
      <p:sp>
        <p:nvSpPr>
          <p:cNvPr id="4" name="Text 2"/>
          <p:cNvSpPr/>
          <p:nvPr/>
        </p:nvSpPr>
        <p:spPr>
          <a:xfrm>
            <a:off x="6019800" y="1578172"/>
            <a:ext cx="8089900" cy="520065"/>
          </a:xfrm>
          <a:prstGeom prst="rect">
            <a:avLst/>
          </a:prstGeom>
          <a:noFill/>
          <a:ln/>
        </p:spPr>
        <p:txBody>
          <a:bodyPr wrap="square" lIns="0" tIns="0" rIns="0" bIns="0" rtlCol="0" anchor="t"/>
          <a:lstStyle/>
          <a:p>
            <a:pPr>
              <a:lnSpc>
                <a:spcPts val="2700"/>
              </a:lnSpc>
            </a:pPr>
            <a:r>
              <a:rPr lang="en-US" sz="1700" dirty="0" err="1">
                <a:solidFill>
                  <a:srgbClr val="272525"/>
                </a:solidFill>
                <a:latin typeface="Montserrat" pitchFamily="34" charset="0"/>
                <a:ea typeface="Montserrat" pitchFamily="34" charset="-122"/>
                <a:cs typeface="Montserrat" pitchFamily="34" charset="-120"/>
              </a:rPr>
              <a:t>Ajuster</a:t>
            </a:r>
            <a:r>
              <a:rPr lang="en-US" sz="1700" dirty="0">
                <a:solidFill>
                  <a:srgbClr val="272525"/>
                </a:solidFill>
                <a:latin typeface="Montserrat" pitchFamily="34" charset="0"/>
                <a:ea typeface="Montserrat" pitchFamily="34" charset="-122"/>
                <a:cs typeface="Montserrat" pitchFamily="34" charset="-120"/>
              </a:rPr>
              <a:t> les </a:t>
            </a:r>
            <a:r>
              <a:rPr lang="en-US" sz="1700" dirty="0" err="1">
                <a:solidFill>
                  <a:srgbClr val="272525"/>
                </a:solidFill>
                <a:latin typeface="Montserrat" pitchFamily="34" charset="0"/>
                <a:ea typeface="Montserrat" pitchFamily="34" charset="-122"/>
                <a:cs typeface="Montserrat" pitchFamily="34" charset="-120"/>
              </a:rPr>
              <a:t>paramètres</a:t>
            </a:r>
            <a:r>
              <a:rPr lang="en-US" sz="1700" dirty="0">
                <a:solidFill>
                  <a:srgbClr val="272525"/>
                </a:solidFill>
                <a:latin typeface="Montserrat" pitchFamily="34" charset="0"/>
                <a:ea typeface="Montserrat" pitchFamily="34" charset="-122"/>
                <a:cs typeface="Montserrat" pitchFamily="34" charset="-120"/>
              </a:rPr>
              <a:t> du </a:t>
            </a:r>
            <a:r>
              <a:rPr lang="en-US" sz="1700" dirty="0" err="1">
                <a:solidFill>
                  <a:srgbClr val="272525"/>
                </a:solidFill>
                <a:latin typeface="Montserrat" pitchFamily="34" charset="0"/>
                <a:ea typeface="Montserrat" pitchFamily="34" charset="-122"/>
                <a:cs typeface="Montserrat" pitchFamily="34" charset="-120"/>
              </a:rPr>
              <a:t>modèle</a:t>
            </a:r>
            <a:r>
              <a:rPr lang="en-US" sz="1700" dirty="0">
                <a:solidFill>
                  <a:srgbClr val="272525"/>
                </a:solidFill>
                <a:latin typeface="Montserrat" pitchFamily="34" charset="0"/>
                <a:ea typeface="Montserrat" pitchFamily="34" charset="-122"/>
                <a:cs typeface="Montserrat" pitchFamily="34" charset="-120"/>
              </a:rPr>
              <a:t> pour maximiser </a:t>
            </a:r>
            <a:r>
              <a:rPr lang="en-US" sz="1700" dirty="0" err="1">
                <a:solidFill>
                  <a:srgbClr val="272525"/>
                </a:solidFill>
                <a:latin typeface="Montserrat" pitchFamily="34" charset="0"/>
                <a:ea typeface="Montserrat" pitchFamily="34" charset="-122"/>
                <a:cs typeface="Montserrat" pitchFamily="34" charset="-120"/>
              </a:rPr>
              <a:t>ses</a:t>
            </a:r>
            <a:r>
              <a:rPr lang="en-US" sz="1700" dirty="0">
                <a:solidFill>
                  <a:srgbClr val="272525"/>
                </a:solidFill>
                <a:latin typeface="Montserrat" pitchFamily="34" charset="0"/>
                <a:ea typeface="Montserrat" pitchFamily="34" charset="-122"/>
                <a:cs typeface="Montserrat" pitchFamily="34" charset="-120"/>
              </a:rPr>
              <a:t> performances.</a:t>
            </a:r>
            <a:endParaRPr lang="en-US" sz="1700" dirty="0"/>
          </a:p>
        </p:txBody>
      </p:sp>
      <p:sp>
        <p:nvSpPr>
          <p:cNvPr id="9" name="Rectangle 8">
            <a:extLst>
              <a:ext uri="{FF2B5EF4-FFF2-40B4-BE49-F238E27FC236}">
                <a16:creationId xmlns:a16="http://schemas.microsoft.com/office/drawing/2014/main" id="{C6E7422E-2E7A-4A61-6319-B5756DAAD4E9}"/>
              </a:ext>
            </a:extLst>
          </p:cNvPr>
          <p:cNvSpPr/>
          <p:nvPr/>
        </p:nvSpPr>
        <p:spPr>
          <a:xfrm>
            <a:off x="12834257" y="7685314"/>
            <a:ext cx="1687286" cy="446315"/>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 2">
            <a:extLst>
              <a:ext uri="{FF2B5EF4-FFF2-40B4-BE49-F238E27FC236}">
                <a16:creationId xmlns:a16="http://schemas.microsoft.com/office/drawing/2014/main" id="{06FA9F85-724B-7998-6ED2-0D14162E9663}"/>
              </a:ext>
            </a:extLst>
          </p:cNvPr>
          <p:cNvSpPr/>
          <p:nvPr/>
        </p:nvSpPr>
        <p:spPr>
          <a:xfrm>
            <a:off x="2321588" y="2358051"/>
            <a:ext cx="2768600" cy="520065"/>
          </a:xfrm>
          <a:prstGeom prst="rect">
            <a:avLst/>
          </a:prstGeom>
          <a:noFill/>
          <a:ln/>
        </p:spPr>
        <p:txBody>
          <a:bodyPr wrap="square" lIns="0" tIns="0" rIns="0" bIns="0" rtlCol="0" anchor="t"/>
          <a:lstStyle/>
          <a:p>
            <a:pPr algn="ctr">
              <a:lnSpc>
                <a:spcPts val="2700"/>
              </a:lnSpc>
            </a:pPr>
            <a:r>
              <a:rPr lang="en-US" sz="1700" b="1" u="sng" dirty="0" err="1">
                <a:solidFill>
                  <a:srgbClr val="7068F4"/>
                </a:solidFill>
                <a:latin typeface="Montserrat" pitchFamily="34" charset="0"/>
                <a:ea typeface="Montserrat" pitchFamily="34" charset="-122"/>
                <a:cs typeface="Montserrat" pitchFamily="34" charset="-120"/>
              </a:rPr>
              <a:t>GridSearchCV</a:t>
            </a:r>
            <a:endParaRPr lang="en-US" sz="1700" b="1" u="sng" dirty="0">
              <a:solidFill>
                <a:srgbClr val="7068F4"/>
              </a:solidFill>
            </a:endParaRPr>
          </a:p>
        </p:txBody>
      </p:sp>
      <p:pic>
        <p:nvPicPr>
          <p:cNvPr id="15" name="Image 14">
            <a:extLst>
              <a:ext uri="{FF2B5EF4-FFF2-40B4-BE49-F238E27FC236}">
                <a16:creationId xmlns:a16="http://schemas.microsoft.com/office/drawing/2014/main" id="{D8935652-11E4-A470-E659-E5584FFCE965}"/>
              </a:ext>
            </a:extLst>
          </p:cNvPr>
          <p:cNvPicPr>
            <a:picLocks noChangeAspect="1"/>
          </p:cNvPicPr>
          <p:nvPr/>
        </p:nvPicPr>
        <p:blipFill>
          <a:blip r:embed="rId3"/>
          <a:stretch>
            <a:fillRect/>
          </a:stretch>
        </p:blipFill>
        <p:spPr>
          <a:xfrm>
            <a:off x="758309" y="2789162"/>
            <a:ext cx="6019577" cy="4407069"/>
          </a:xfrm>
          <a:prstGeom prst="rect">
            <a:avLst/>
          </a:prstGeom>
        </p:spPr>
      </p:pic>
      <p:sp>
        <p:nvSpPr>
          <p:cNvPr id="16" name="Rectangle : coins arrondis 15">
            <a:extLst>
              <a:ext uri="{FF2B5EF4-FFF2-40B4-BE49-F238E27FC236}">
                <a16:creationId xmlns:a16="http://schemas.microsoft.com/office/drawing/2014/main" id="{9E37D53C-A1DA-F160-9379-C2E1D786E84C}"/>
              </a:ext>
            </a:extLst>
          </p:cNvPr>
          <p:cNvSpPr/>
          <p:nvPr/>
        </p:nvSpPr>
        <p:spPr>
          <a:xfrm>
            <a:off x="7467599" y="2399651"/>
            <a:ext cx="6404491" cy="4984248"/>
          </a:xfrm>
          <a:prstGeom prst="roundRect">
            <a:avLst>
              <a:gd name="adj" fmla="val 7494"/>
            </a:avLst>
          </a:prstGeom>
          <a:noFill/>
          <a:ln w="38100">
            <a:solidFill>
              <a:srgbClr val="706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Text 10">
            <a:extLst>
              <a:ext uri="{FF2B5EF4-FFF2-40B4-BE49-F238E27FC236}">
                <a16:creationId xmlns:a16="http://schemas.microsoft.com/office/drawing/2014/main" id="{E5B39871-5C9E-5C08-2415-17114D9DD65F}"/>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11</a:t>
            </a:r>
            <a:endParaRPr lang="en-US" sz="2000" dirty="0"/>
          </a:p>
        </p:txBody>
      </p:sp>
      <p:sp>
        <p:nvSpPr>
          <p:cNvPr id="5" name="Text 2">
            <a:extLst>
              <a:ext uri="{FF2B5EF4-FFF2-40B4-BE49-F238E27FC236}">
                <a16:creationId xmlns:a16="http://schemas.microsoft.com/office/drawing/2014/main" id="{E2EDEFF3-2EDA-9BAF-3D90-DFAE28DE5A8D}"/>
              </a:ext>
            </a:extLst>
          </p:cNvPr>
          <p:cNvSpPr/>
          <p:nvPr/>
        </p:nvSpPr>
        <p:spPr>
          <a:xfrm>
            <a:off x="7830392" y="3166689"/>
            <a:ext cx="5678906" cy="1736384"/>
          </a:xfrm>
          <a:prstGeom prst="rect">
            <a:avLst/>
          </a:prstGeom>
          <a:noFill/>
          <a:ln/>
        </p:spPr>
        <p:txBody>
          <a:bodyPr wrap="square" lIns="0" tIns="0" rIns="0" bIns="0" rtlCol="0" anchor="t"/>
          <a:lstStyle/>
          <a:p>
            <a:pPr algn="just">
              <a:lnSpc>
                <a:spcPts val="2700"/>
              </a:lnSpc>
            </a:pPr>
            <a:r>
              <a:rPr lang="fr-FR" sz="1700" dirty="0">
                <a:solidFill>
                  <a:srgbClr val="272525"/>
                </a:solidFill>
                <a:latin typeface="Montserrat" pitchFamily="34" charset="0"/>
                <a:ea typeface="Montserrat" pitchFamily="34" charset="-122"/>
                <a:cs typeface="Montserrat" pitchFamily="34" charset="-120"/>
              </a:rPr>
              <a:t>Les hyperparamètres considérés ici sont :</a:t>
            </a:r>
          </a:p>
          <a:p>
            <a:pPr marL="285750" indent="-285750" algn="just">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Profondeur maximale des arbres (</a:t>
            </a:r>
            <a:r>
              <a:rPr lang="fr-FR" sz="1700" dirty="0" err="1">
                <a:solidFill>
                  <a:srgbClr val="272525"/>
                </a:solidFill>
                <a:latin typeface="Montserrat" pitchFamily="34" charset="0"/>
                <a:ea typeface="Montserrat" pitchFamily="34" charset="-122"/>
                <a:cs typeface="Montserrat" pitchFamily="34" charset="-120"/>
              </a:rPr>
              <a:t>max_depth</a:t>
            </a:r>
            <a:r>
              <a:rPr lang="fr-FR" sz="1700" dirty="0">
                <a:solidFill>
                  <a:srgbClr val="272525"/>
                </a:solidFill>
                <a:latin typeface="Montserrat" pitchFamily="34" charset="0"/>
                <a:ea typeface="Montserrat" pitchFamily="34" charset="-122"/>
                <a:cs typeface="Montserrat" pitchFamily="34" charset="-120"/>
              </a:rPr>
              <a:t>) sur l'axe horizontal.</a:t>
            </a:r>
          </a:p>
          <a:p>
            <a:pPr marL="285750" indent="-285750" algn="just">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Nombre d'arbres (</a:t>
            </a:r>
            <a:r>
              <a:rPr lang="fr-FR" sz="1700" dirty="0" err="1">
                <a:solidFill>
                  <a:srgbClr val="272525"/>
                </a:solidFill>
                <a:latin typeface="Montserrat" pitchFamily="34" charset="0"/>
                <a:ea typeface="Montserrat" pitchFamily="34" charset="-122"/>
                <a:cs typeface="Montserrat" pitchFamily="34" charset="-120"/>
              </a:rPr>
              <a:t>n_estimators</a:t>
            </a:r>
            <a:r>
              <a:rPr lang="fr-FR" sz="1700" dirty="0">
                <a:solidFill>
                  <a:srgbClr val="272525"/>
                </a:solidFill>
                <a:latin typeface="Montserrat" pitchFamily="34" charset="0"/>
                <a:ea typeface="Montserrat" pitchFamily="34" charset="-122"/>
                <a:cs typeface="Montserrat" pitchFamily="34" charset="-120"/>
              </a:rPr>
              <a:t>) sur l'axe vertical.</a:t>
            </a:r>
            <a:endParaRPr lang="en-US" sz="1700" dirty="0"/>
          </a:p>
        </p:txBody>
      </p:sp>
      <p:sp>
        <p:nvSpPr>
          <p:cNvPr id="7" name="ZoneTexte 6">
            <a:extLst>
              <a:ext uri="{FF2B5EF4-FFF2-40B4-BE49-F238E27FC236}">
                <a16:creationId xmlns:a16="http://schemas.microsoft.com/office/drawing/2014/main" id="{1C98A26C-4CFD-5C0A-A01F-FEE89327C7B6}"/>
              </a:ext>
            </a:extLst>
          </p:cNvPr>
          <p:cNvSpPr txBox="1"/>
          <p:nvPr/>
        </p:nvSpPr>
        <p:spPr>
          <a:xfrm>
            <a:off x="7830391" y="5385336"/>
            <a:ext cx="5678906" cy="1138773"/>
          </a:xfrm>
          <a:prstGeom prst="rect">
            <a:avLst/>
          </a:prstGeom>
          <a:solidFill>
            <a:srgbClr val="7068F4"/>
          </a:solidFill>
        </p:spPr>
        <p:txBody>
          <a:bodyPr wrap="square" rtlCol="0">
            <a:spAutoFit/>
          </a:bodyPr>
          <a:lstStyle/>
          <a:p>
            <a:pPr algn="just"/>
            <a:r>
              <a:rPr lang="fr-FR" sz="1700" dirty="0">
                <a:solidFill>
                  <a:schemeClr val="bg1"/>
                </a:solidFill>
                <a:latin typeface="Montserrat" panose="00000500000000000000" pitchFamily="2" charset="0"/>
              </a:rPr>
              <a:t>Les meilleurs scores se situent autour de la combinaison </a:t>
            </a:r>
            <a:r>
              <a:rPr lang="fr-FR" sz="1700" b="1" dirty="0" err="1">
                <a:solidFill>
                  <a:schemeClr val="bg1"/>
                </a:solidFill>
                <a:latin typeface="Montserrat" panose="00000500000000000000" pitchFamily="2" charset="0"/>
              </a:rPr>
              <a:t>n_estimators</a:t>
            </a:r>
            <a:r>
              <a:rPr lang="fr-FR" sz="1700" b="1" dirty="0">
                <a:solidFill>
                  <a:schemeClr val="bg1"/>
                </a:solidFill>
                <a:latin typeface="Montserrat" panose="00000500000000000000" pitchFamily="2" charset="0"/>
              </a:rPr>
              <a:t> élevé</a:t>
            </a:r>
            <a:r>
              <a:rPr lang="fr-FR" sz="1700" dirty="0">
                <a:solidFill>
                  <a:schemeClr val="bg1"/>
                </a:solidFill>
                <a:latin typeface="Montserrat" panose="00000500000000000000" pitchFamily="2" charset="0"/>
              </a:rPr>
              <a:t> (≥30) et </a:t>
            </a:r>
            <a:r>
              <a:rPr lang="fr-FR" sz="1700" b="1" dirty="0" err="1">
                <a:solidFill>
                  <a:schemeClr val="bg1"/>
                </a:solidFill>
                <a:latin typeface="Montserrat" panose="00000500000000000000" pitchFamily="2" charset="0"/>
              </a:rPr>
              <a:t>max_depth</a:t>
            </a:r>
            <a:r>
              <a:rPr lang="fr-FR" sz="1700" b="1" dirty="0">
                <a:solidFill>
                  <a:schemeClr val="bg1"/>
                </a:solidFill>
                <a:latin typeface="Montserrat" panose="00000500000000000000" pitchFamily="2" charset="0"/>
              </a:rPr>
              <a:t> = 10</a:t>
            </a:r>
            <a:r>
              <a:rPr lang="fr-FR" sz="1700" dirty="0">
                <a:solidFill>
                  <a:schemeClr val="bg1"/>
                </a:solidFill>
                <a:latin typeface="Montserrat" panose="00000500000000000000" pitchFamily="2" charset="0"/>
              </a:rPr>
              <a:t>, avec un score atteignant environ </a:t>
            </a:r>
            <a:r>
              <a:rPr lang="fr-FR" sz="1700" b="1" dirty="0">
                <a:solidFill>
                  <a:schemeClr val="bg1"/>
                </a:solidFill>
                <a:latin typeface="Montserrat" panose="00000500000000000000" pitchFamily="2" charset="0"/>
              </a:rPr>
              <a:t>0.925</a:t>
            </a:r>
            <a:r>
              <a:rPr lang="fr-FR" sz="1700" dirty="0">
                <a:solidFill>
                  <a:schemeClr val="bg1"/>
                </a:solidFill>
                <a:latin typeface="Montserrat" panose="00000500000000000000" pitchFamily="2"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3" grpId="0" animBg="1"/>
      <p:bldP spid="16"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32AEC-6055-8360-222B-9D2AE5E2F61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977C15B-7687-C629-6C50-8EFEC91344E3}"/>
              </a:ext>
            </a:extLst>
          </p:cNvPr>
          <p:cNvSpPr/>
          <p:nvPr/>
        </p:nvSpPr>
        <p:spPr>
          <a:xfrm>
            <a:off x="758309" y="703947"/>
            <a:ext cx="887551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Validation et Optimisation</a:t>
            </a:r>
            <a:endParaRPr lang="en-US" sz="4450" dirty="0"/>
          </a:p>
        </p:txBody>
      </p:sp>
      <p:sp>
        <p:nvSpPr>
          <p:cNvPr id="3" name="Text 1">
            <a:extLst>
              <a:ext uri="{FF2B5EF4-FFF2-40B4-BE49-F238E27FC236}">
                <a16:creationId xmlns:a16="http://schemas.microsoft.com/office/drawing/2014/main" id="{C620F3E5-F7CE-78AF-1726-F542F9CDC093}"/>
              </a:ext>
            </a:extLst>
          </p:cNvPr>
          <p:cNvSpPr/>
          <p:nvPr/>
        </p:nvSpPr>
        <p:spPr>
          <a:xfrm>
            <a:off x="758309" y="1578172"/>
            <a:ext cx="5261491" cy="446683"/>
          </a:xfrm>
          <a:prstGeom prst="rect">
            <a:avLst/>
          </a:prstGeom>
          <a:noFill/>
          <a:ln/>
        </p:spPr>
        <p:txBody>
          <a:bodyPr wrap="none" lIns="0" tIns="0" rIns="0" bIns="0" rtlCol="0" anchor="t"/>
          <a:lstStyle/>
          <a:p>
            <a:pPr>
              <a:lnSpc>
                <a:spcPts val="2800"/>
              </a:lnSpc>
            </a:pPr>
            <a:r>
              <a:rPr lang="en-US" sz="2200" b="1" dirty="0">
                <a:solidFill>
                  <a:srgbClr val="7068F4"/>
                </a:solidFill>
                <a:latin typeface="Barlow Bold" pitchFamily="34" charset="0"/>
                <a:ea typeface="Barlow Bold" pitchFamily="34" charset="-122"/>
                <a:cs typeface="Barlow Bold" pitchFamily="34" charset="-120"/>
              </a:rPr>
              <a:t>2 </a:t>
            </a:r>
            <a:r>
              <a:rPr lang="en-US" sz="2200" b="1" dirty="0" err="1">
                <a:solidFill>
                  <a:srgbClr val="7068F4"/>
                </a:solidFill>
                <a:latin typeface="Barlow Bold" pitchFamily="34" charset="0"/>
                <a:ea typeface="Barlow Bold" pitchFamily="34" charset="-122"/>
                <a:cs typeface="Barlow Bold" pitchFamily="34" charset="-120"/>
              </a:rPr>
              <a:t>Optimisation</a:t>
            </a:r>
            <a:r>
              <a:rPr lang="en-US" sz="2200" b="1" dirty="0">
                <a:solidFill>
                  <a:srgbClr val="7068F4"/>
                </a:solidFill>
                <a:latin typeface="Barlow Bold" pitchFamily="34" charset="0"/>
                <a:ea typeface="Barlow Bold" pitchFamily="34" charset="-122"/>
                <a:cs typeface="Barlow Bold" pitchFamily="34" charset="-120"/>
              </a:rPr>
              <a:t> des </a:t>
            </a:r>
            <a:r>
              <a:rPr lang="en-US" sz="2200" b="1" dirty="0" err="1">
                <a:solidFill>
                  <a:srgbClr val="7068F4"/>
                </a:solidFill>
                <a:latin typeface="Barlow Bold" pitchFamily="34" charset="0"/>
                <a:ea typeface="Barlow Bold" pitchFamily="34" charset="-122"/>
                <a:cs typeface="Barlow Bold" pitchFamily="34" charset="-120"/>
              </a:rPr>
              <a:t>Hyperparamètres</a:t>
            </a:r>
            <a:endParaRPr lang="en-US" sz="2200" dirty="0"/>
          </a:p>
        </p:txBody>
      </p:sp>
      <p:sp>
        <p:nvSpPr>
          <p:cNvPr id="4" name="Text 2">
            <a:extLst>
              <a:ext uri="{FF2B5EF4-FFF2-40B4-BE49-F238E27FC236}">
                <a16:creationId xmlns:a16="http://schemas.microsoft.com/office/drawing/2014/main" id="{92B35DD5-6666-275D-2B0D-3D36CAF55D93}"/>
              </a:ext>
            </a:extLst>
          </p:cNvPr>
          <p:cNvSpPr/>
          <p:nvPr/>
        </p:nvSpPr>
        <p:spPr>
          <a:xfrm>
            <a:off x="6019800" y="1578172"/>
            <a:ext cx="8089900" cy="520065"/>
          </a:xfrm>
          <a:prstGeom prst="rect">
            <a:avLst/>
          </a:prstGeom>
          <a:noFill/>
          <a:ln/>
        </p:spPr>
        <p:txBody>
          <a:bodyPr wrap="square" lIns="0" tIns="0" rIns="0" bIns="0" rtlCol="0" anchor="t"/>
          <a:lstStyle/>
          <a:p>
            <a:pPr>
              <a:lnSpc>
                <a:spcPts val="2700"/>
              </a:lnSpc>
            </a:pPr>
            <a:r>
              <a:rPr lang="en-US" sz="1700" dirty="0" err="1">
                <a:solidFill>
                  <a:srgbClr val="272525"/>
                </a:solidFill>
                <a:latin typeface="Montserrat" pitchFamily="34" charset="0"/>
                <a:ea typeface="Montserrat" pitchFamily="34" charset="-122"/>
                <a:cs typeface="Montserrat" pitchFamily="34" charset="-120"/>
              </a:rPr>
              <a:t>Ajuster</a:t>
            </a:r>
            <a:r>
              <a:rPr lang="en-US" sz="1700" dirty="0">
                <a:solidFill>
                  <a:srgbClr val="272525"/>
                </a:solidFill>
                <a:latin typeface="Montserrat" pitchFamily="34" charset="0"/>
                <a:ea typeface="Montserrat" pitchFamily="34" charset="-122"/>
                <a:cs typeface="Montserrat" pitchFamily="34" charset="-120"/>
              </a:rPr>
              <a:t> les </a:t>
            </a:r>
            <a:r>
              <a:rPr lang="en-US" sz="1700" dirty="0" err="1">
                <a:solidFill>
                  <a:srgbClr val="272525"/>
                </a:solidFill>
                <a:latin typeface="Montserrat" pitchFamily="34" charset="0"/>
                <a:ea typeface="Montserrat" pitchFamily="34" charset="-122"/>
                <a:cs typeface="Montserrat" pitchFamily="34" charset="-120"/>
              </a:rPr>
              <a:t>paramètres</a:t>
            </a:r>
            <a:r>
              <a:rPr lang="en-US" sz="1700" dirty="0">
                <a:solidFill>
                  <a:srgbClr val="272525"/>
                </a:solidFill>
                <a:latin typeface="Montserrat" pitchFamily="34" charset="0"/>
                <a:ea typeface="Montserrat" pitchFamily="34" charset="-122"/>
                <a:cs typeface="Montserrat" pitchFamily="34" charset="-120"/>
              </a:rPr>
              <a:t> du </a:t>
            </a:r>
            <a:r>
              <a:rPr lang="en-US" sz="1700" dirty="0" err="1">
                <a:solidFill>
                  <a:srgbClr val="272525"/>
                </a:solidFill>
                <a:latin typeface="Montserrat" pitchFamily="34" charset="0"/>
                <a:ea typeface="Montserrat" pitchFamily="34" charset="-122"/>
                <a:cs typeface="Montserrat" pitchFamily="34" charset="-120"/>
              </a:rPr>
              <a:t>modèle</a:t>
            </a:r>
            <a:r>
              <a:rPr lang="en-US" sz="1700" dirty="0">
                <a:solidFill>
                  <a:srgbClr val="272525"/>
                </a:solidFill>
                <a:latin typeface="Montserrat" pitchFamily="34" charset="0"/>
                <a:ea typeface="Montserrat" pitchFamily="34" charset="-122"/>
                <a:cs typeface="Montserrat" pitchFamily="34" charset="-120"/>
              </a:rPr>
              <a:t> pour maximiser </a:t>
            </a:r>
            <a:r>
              <a:rPr lang="en-US" sz="1700" dirty="0" err="1">
                <a:solidFill>
                  <a:srgbClr val="272525"/>
                </a:solidFill>
                <a:latin typeface="Montserrat" pitchFamily="34" charset="0"/>
                <a:ea typeface="Montserrat" pitchFamily="34" charset="-122"/>
                <a:cs typeface="Montserrat" pitchFamily="34" charset="-120"/>
              </a:rPr>
              <a:t>ses</a:t>
            </a:r>
            <a:r>
              <a:rPr lang="en-US" sz="1700" dirty="0">
                <a:solidFill>
                  <a:srgbClr val="272525"/>
                </a:solidFill>
                <a:latin typeface="Montserrat" pitchFamily="34" charset="0"/>
                <a:ea typeface="Montserrat" pitchFamily="34" charset="-122"/>
                <a:cs typeface="Montserrat" pitchFamily="34" charset="-120"/>
              </a:rPr>
              <a:t> performances.</a:t>
            </a:r>
            <a:endParaRPr lang="en-US" sz="1700" dirty="0"/>
          </a:p>
        </p:txBody>
      </p:sp>
      <p:sp>
        <p:nvSpPr>
          <p:cNvPr id="9" name="Rectangle 8">
            <a:extLst>
              <a:ext uri="{FF2B5EF4-FFF2-40B4-BE49-F238E27FC236}">
                <a16:creationId xmlns:a16="http://schemas.microsoft.com/office/drawing/2014/main" id="{97A7186D-85C7-D405-7F12-A93E82272692}"/>
              </a:ext>
            </a:extLst>
          </p:cNvPr>
          <p:cNvSpPr/>
          <p:nvPr/>
        </p:nvSpPr>
        <p:spPr>
          <a:xfrm>
            <a:off x="12834257" y="7685314"/>
            <a:ext cx="1687286" cy="446315"/>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 2">
            <a:extLst>
              <a:ext uri="{FF2B5EF4-FFF2-40B4-BE49-F238E27FC236}">
                <a16:creationId xmlns:a16="http://schemas.microsoft.com/office/drawing/2014/main" id="{0998E158-5A8E-012E-001B-6AC2A8C8BECD}"/>
              </a:ext>
            </a:extLst>
          </p:cNvPr>
          <p:cNvSpPr/>
          <p:nvPr/>
        </p:nvSpPr>
        <p:spPr>
          <a:xfrm>
            <a:off x="2427466" y="2630937"/>
            <a:ext cx="2768600" cy="520065"/>
          </a:xfrm>
          <a:prstGeom prst="rect">
            <a:avLst/>
          </a:prstGeom>
          <a:noFill/>
          <a:ln/>
        </p:spPr>
        <p:txBody>
          <a:bodyPr wrap="square" lIns="0" tIns="0" rIns="0" bIns="0" rtlCol="0" anchor="t"/>
          <a:lstStyle/>
          <a:p>
            <a:pPr algn="ctr">
              <a:lnSpc>
                <a:spcPts val="2700"/>
              </a:lnSpc>
            </a:pPr>
            <a:r>
              <a:rPr lang="en-US" sz="1700" b="1" u="sng" dirty="0" err="1">
                <a:solidFill>
                  <a:srgbClr val="7068F4"/>
                </a:solidFill>
                <a:latin typeface="Montserrat" pitchFamily="34" charset="0"/>
                <a:ea typeface="Montserrat" pitchFamily="34" charset="-122"/>
                <a:cs typeface="Montserrat" pitchFamily="34" charset="-120"/>
              </a:rPr>
              <a:t>RandomizedSearchCV</a:t>
            </a:r>
            <a:endParaRPr lang="en-US" sz="1700" b="1" u="sng" dirty="0">
              <a:solidFill>
                <a:srgbClr val="7068F4"/>
              </a:solidFill>
              <a:latin typeface="Montserrat" pitchFamily="34" charset="0"/>
              <a:ea typeface="Montserrat" pitchFamily="34" charset="-122"/>
              <a:cs typeface="Montserrat" pitchFamily="34" charset="-120"/>
            </a:endParaRPr>
          </a:p>
        </p:txBody>
      </p:sp>
      <p:pic>
        <p:nvPicPr>
          <p:cNvPr id="20" name="Image 19">
            <a:extLst>
              <a:ext uri="{FF2B5EF4-FFF2-40B4-BE49-F238E27FC236}">
                <a16:creationId xmlns:a16="http://schemas.microsoft.com/office/drawing/2014/main" id="{73049499-1F30-4147-566D-DE52E9A67695}"/>
              </a:ext>
            </a:extLst>
          </p:cNvPr>
          <p:cNvPicPr>
            <a:picLocks noChangeAspect="1"/>
          </p:cNvPicPr>
          <p:nvPr/>
        </p:nvPicPr>
        <p:blipFill>
          <a:blip r:embed="rId3"/>
          <a:stretch>
            <a:fillRect/>
          </a:stretch>
        </p:blipFill>
        <p:spPr>
          <a:xfrm>
            <a:off x="763269" y="3112199"/>
            <a:ext cx="6066100" cy="4240381"/>
          </a:xfrm>
          <a:prstGeom prst="rect">
            <a:avLst/>
          </a:prstGeom>
        </p:spPr>
      </p:pic>
      <p:sp>
        <p:nvSpPr>
          <p:cNvPr id="21" name="Text 10">
            <a:extLst>
              <a:ext uri="{FF2B5EF4-FFF2-40B4-BE49-F238E27FC236}">
                <a16:creationId xmlns:a16="http://schemas.microsoft.com/office/drawing/2014/main" id="{209267E6-CE9B-AB6D-BE09-BFC7A5E09377}"/>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11</a:t>
            </a:r>
            <a:endParaRPr lang="en-US" sz="2000" dirty="0"/>
          </a:p>
        </p:txBody>
      </p:sp>
      <p:sp>
        <p:nvSpPr>
          <p:cNvPr id="8" name="Rectangle : coins arrondis 7">
            <a:extLst>
              <a:ext uri="{FF2B5EF4-FFF2-40B4-BE49-F238E27FC236}">
                <a16:creationId xmlns:a16="http://schemas.microsoft.com/office/drawing/2014/main" id="{1E9A4F30-D894-090C-20DE-474B47E5EBF8}"/>
              </a:ext>
            </a:extLst>
          </p:cNvPr>
          <p:cNvSpPr/>
          <p:nvPr/>
        </p:nvSpPr>
        <p:spPr>
          <a:xfrm>
            <a:off x="7467599" y="2399651"/>
            <a:ext cx="6404491" cy="4984248"/>
          </a:xfrm>
          <a:prstGeom prst="roundRect">
            <a:avLst>
              <a:gd name="adj" fmla="val 7494"/>
            </a:avLst>
          </a:prstGeom>
          <a:noFill/>
          <a:ln w="38100">
            <a:solidFill>
              <a:srgbClr val="706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 2">
            <a:extLst>
              <a:ext uri="{FF2B5EF4-FFF2-40B4-BE49-F238E27FC236}">
                <a16:creationId xmlns:a16="http://schemas.microsoft.com/office/drawing/2014/main" id="{1B236DC5-156F-BAE5-B8C8-5B1C0F4E8421}"/>
              </a:ext>
            </a:extLst>
          </p:cNvPr>
          <p:cNvSpPr/>
          <p:nvPr/>
        </p:nvSpPr>
        <p:spPr>
          <a:xfrm>
            <a:off x="7830392" y="3166689"/>
            <a:ext cx="5678906" cy="1736384"/>
          </a:xfrm>
          <a:prstGeom prst="rect">
            <a:avLst/>
          </a:prstGeom>
          <a:noFill/>
          <a:ln/>
        </p:spPr>
        <p:txBody>
          <a:bodyPr wrap="square" lIns="0" tIns="0" rIns="0" bIns="0" rtlCol="0" anchor="t"/>
          <a:lstStyle/>
          <a:p>
            <a:pPr algn="just">
              <a:lnSpc>
                <a:spcPts val="2700"/>
              </a:lnSpc>
            </a:pPr>
            <a:r>
              <a:rPr lang="fr-FR" sz="1700" dirty="0">
                <a:solidFill>
                  <a:srgbClr val="272525"/>
                </a:solidFill>
                <a:latin typeface="Montserrat" pitchFamily="34" charset="0"/>
                <a:ea typeface="Montserrat" pitchFamily="34" charset="-122"/>
                <a:cs typeface="Montserrat" pitchFamily="34" charset="-120"/>
              </a:rPr>
              <a:t>Les hyperparamètres considérés ici sont :</a:t>
            </a:r>
          </a:p>
          <a:p>
            <a:pPr marL="285750" indent="-285750" algn="just">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Profondeur des arbres (</a:t>
            </a:r>
            <a:r>
              <a:rPr lang="fr-FR" sz="1700" dirty="0" err="1">
                <a:solidFill>
                  <a:srgbClr val="272525"/>
                </a:solidFill>
                <a:latin typeface="Montserrat" pitchFamily="34" charset="0"/>
                <a:ea typeface="Montserrat" pitchFamily="34" charset="-122"/>
                <a:cs typeface="Montserrat" pitchFamily="34" charset="-120"/>
              </a:rPr>
              <a:t>max_depth</a:t>
            </a:r>
            <a:r>
              <a:rPr lang="fr-FR" sz="1700" dirty="0">
                <a:solidFill>
                  <a:srgbClr val="272525"/>
                </a:solidFill>
                <a:latin typeface="Montserrat" pitchFamily="34" charset="0"/>
                <a:ea typeface="Montserrat" pitchFamily="34" charset="-122"/>
                <a:cs typeface="Montserrat" pitchFamily="34" charset="-120"/>
              </a:rPr>
              <a:t>), représentée sur l'axe horizontal.</a:t>
            </a:r>
          </a:p>
          <a:p>
            <a:pPr marL="285750" indent="-285750" algn="just">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Nombre d'arbres (</a:t>
            </a:r>
            <a:r>
              <a:rPr lang="fr-FR" sz="1700" dirty="0" err="1">
                <a:solidFill>
                  <a:srgbClr val="272525"/>
                </a:solidFill>
                <a:latin typeface="Montserrat" pitchFamily="34" charset="0"/>
                <a:ea typeface="Montserrat" pitchFamily="34" charset="-122"/>
                <a:cs typeface="Montserrat" pitchFamily="34" charset="-120"/>
              </a:rPr>
              <a:t>n_estimators</a:t>
            </a:r>
            <a:r>
              <a:rPr lang="fr-FR" sz="1700" dirty="0">
                <a:solidFill>
                  <a:srgbClr val="272525"/>
                </a:solidFill>
                <a:latin typeface="Montserrat" pitchFamily="34" charset="0"/>
                <a:ea typeface="Montserrat" pitchFamily="34" charset="-122"/>
                <a:cs typeface="Montserrat" pitchFamily="34" charset="-120"/>
              </a:rPr>
              <a:t>), représenté sur l'axe vertical.</a:t>
            </a:r>
          </a:p>
        </p:txBody>
      </p:sp>
      <p:sp>
        <p:nvSpPr>
          <p:cNvPr id="11" name="ZoneTexte 10">
            <a:extLst>
              <a:ext uri="{FF2B5EF4-FFF2-40B4-BE49-F238E27FC236}">
                <a16:creationId xmlns:a16="http://schemas.microsoft.com/office/drawing/2014/main" id="{7568A718-E852-7199-E840-825D5E006D98}"/>
              </a:ext>
            </a:extLst>
          </p:cNvPr>
          <p:cNvSpPr txBox="1"/>
          <p:nvPr/>
        </p:nvSpPr>
        <p:spPr>
          <a:xfrm>
            <a:off x="7830392" y="5527932"/>
            <a:ext cx="5678906" cy="615553"/>
          </a:xfrm>
          <a:prstGeom prst="rect">
            <a:avLst/>
          </a:prstGeom>
          <a:solidFill>
            <a:srgbClr val="7068F4"/>
          </a:solidFill>
        </p:spPr>
        <p:txBody>
          <a:bodyPr wrap="square" rtlCol="0">
            <a:spAutoFit/>
          </a:bodyPr>
          <a:lstStyle/>
          <a:p>
            <a:pPr algn="just"/>
            <a:r>
              <a:rPr lang="fr-FR" sz="1700" dirty="0">
                <a:solidFill>
                  <a:schemeClr val="bg1"/>
                </a:solidFill>
                <a:latin typeface="Montserrat" panose="00000500000000000000" pitchFamily="2" charset="0"/>
              </a:rPr>
              <a:t>Score le plus élevé : </a:t>
            </a:r>
            <a:r>
              <a:rPr lang="fr-FR" sz="1700" b="1" dirty="0">
                <a:solidFill>
                  <a:schemeClr val="bg1"/>
                </a:solidFill>
                <a:latin typeface="Montserrat" panose="00000500000000000000" pitchFamily="2" charset="0"/>
              </a:rPr>
              <a:t>0.921</a:t>
            </a:r>
            <a:r>
              <a:rPr lang="fr-FR" sz="1700" dirty="0">
                <a:solidFill>
                  <a:schemeClr val="bg1"/>
                </a:solidFill>
                <a:latin typeface="Montserrat" panose="00000500000000000000" pitchFamily="2" charset="0"/>
              </a:rPr>
              <a:t>, obtenu avec </a:t>
            </a:r>
            <a:r>
              <a:rPr lang="fr-FR" sz="1700" b="1" dirty="0">
                <a:solidFill>
                  <a:schemeClr val="bg1"/>
                </a:solidFill>
                <a:latin typeface="Montserrat" panose="00000500000000000000" pitchFamily="2" charset="0"/>
              </a:rPr>
              <a:t>100 </a:t>
            </a:r>
            <a:r>
              <a:rPr lang="fr-FR" sz="1700" dirty="0">
                <a:solidFill>
                  <a:schemeClr val="bg1"/>
                </a:solidFill>
                <a:latin typeface="Montserrat" panose="00000500000000000000" pitchFamily="2" charset="0"/>
              </a:rPr>
              <a:t>arbres et une faible profondeur.</a:t>
            </a:r>
          </a:p>
        </p:txBody>
      </p:sp>
      <p:sp>
        <p:nvSpPr>
          <p:cNvPr id="18" name="Rectangle 17">
            <a:extLst>
              <a:ext uri="{FF2B5EF4-FFF2-40B4-BE49-F238E27FC236}">
                <a16:creationId xmlns:a16="http://schemas.microsoft.com/office/drawing/2014/main" id="{FE6FF61F-D9A4-4AEF-C848-68B8FE24D09B}"/>
              </a:ext>
            </a:extLst>
          </p:cNvPr>
          <p:cNvSpPr/>
          <p:nvPr/>
        </p:nvSpPr>
        <p:spPr>
          <a:xfrm>
            <a:off x="758309" y="7383899"/>
            <a:ext cx="6071060" cy="6531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ts val="2700"/>
              </a:lnSpc>
            </a:pPr>
            <a:r>
              <a:rPr lang="fr-FR" sz="1200" dirty="0">
                <a:solidFill>
                  <a:schemeClr val="tx1"/>
                </a:solidFill>
                <a:latin typeface="Montserrat" panose="00000500000000000000" pitchFamily="2" charset="0"/>
              </a:rPr>
              <a:t>Les couleurs varient en fonction des scores obtenus (plus clair = meilleur score).</a:t>
            </a:r>
            <a:endParaRPr lang="en-US" sz="12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30344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3" grpId="0" animBg="1"/>
      <p:bldP spid="8"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5623E-831E-71AF-6AEF-89104D6108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1BCE1DC-9DCF-4781-D900-ECCB65DCECF6}"/>
              </a:ext>
            </a:extLst>
          </p:cNvPr>
          <p:cNvSpPr/>
          <p:nvPr/>
        </p:nvSpPr>
        <p:spPr>
          <a:xfrm>
            <a:off x="758308" y="913999"/>
            <a:ext cx="887551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Validation et Optimisation</a:t>
            </a:r>
            <a:endParaRPr lang="en-US" sz="4450" dirty="0"/>
          </a:p>
        </p:txBody>
      </p:sp>
      <p:sp>
        <p:nvSpPr>
          <p:cNvPr id="9" name="Rectangle 8">
            <a:extLst>
              <a:ext uri="{FF2B5EF4-FFF2-40B4-BE49-F238E27FC236}">
                <a16:creationId xmlns:a16="http://schemas.microsoft.com/office/drawing/2014/main" id="{267535C9-CC72-F080-B305-B49124BE03BD}"/>
              </a:ext>
            </a:extLst>
          </p:cNvPr>
          <p:cNvSpPr/>
          <p:nvPr/>
        </p:nvSpPr>
        <p:spPr>
          <a:xfrm>
            <a:off x="12834257" y="7685314"/>
            <a:ext cx="1687286" cy="446315"/>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D0137211-E116-1868-ACFA-3CE98EC226FD}"/>
              </a:ext>
            </a:extLst>
          </p:cNvPr>
          <p:cNvPicPr>
            <a:picLocks noChangeAspect="1"/>
          </p:cNvPicPr>
          <p:nvPr/>
        </p:nvPicPr>
        <p:blipFill>
          <a:blip r:embed="rId3"/>
          <a:stretch>
            <a:fillRect/>
          </a:stretch>
        </p:blipFill>
        <p:spPr>
          <a:xfrm>
            <a:off x="758308" y="4694146"/>
            <a:ext cx="13497442" cy="2235344"/>
          </a:xfrm>
          <a:prstGeom prst="rect">
            <a:avLst/>
          </a:prstGeom>
        </p:spPr>
      </p:pic>
      <p:grpSp>
        <p:nvGrpSpPr>
          <p:cNvPr id="12" name="Groupe 11">
            <a:extLst>
              <a:ext uri="{FF2B5EF4-FFF2-40B4-BE49-F238E27FC236}">
                <a16:creationId xmlns:a16="http://schemas.microsoft.com/office/drawing/2014/main" id="{BD554876-9ED1-C9D1-0A1F-92AE6D23B59F}"/>
              </a:ext>
            </a:extLst>
          </p:cNvPr>
          <p:cNvGrpSpPr/>
          <p:nvPr/>
        </p:nvGrpSpPr>
        <p:grpSpPr>
          <a:xfrm>
            <a:off x="758308" y="1930400"/>
            <a:ext cx="13024883" cy="1375676"/>
            <a:chOff x="758308" y="2451100"/>
            <a:chExt cx="13024883" cy="1375676"/>
          </a:xfrm>
        </p:grpSpPr>
        <p:sp>
          <p:nvSpPr>
            <p:cNvPr id="3" name="Text 1">
              <a:extLst>
                <a:ext uri="{FF2B5EF4-FFF2-40B4-BE49-F238E27FC236}">
                  <a16:creationId xmlns:a16="http://schemas.microsoft.com/office/drawing/2014/main" id="{9F1A04C1-81B9-5C55-B142-3B67039BC4A4}"/>
                </a:ext>
              </a:extLst>
            </p:cNvPr>
            <p:cNvSpPr/>
            <p:nvPr/>
          </p:nvSpPr>
          <p:spPr>
            <a:xfrm>
              <a:off x="847209" y="2791499"/>
              <a:ext cx="4156591" cy="356235"/>
            </a:xfrm>
            <a:prstGeom prst="rect">
              <a:avLst/>
            </a:prstGeom>
            <a:noFill/>
            <a:ln/>
          </p:spPr>
          <p:txBody>
            <a:bodyPr wrap="none" lIns="0" tIns="0" rIns="0" bIns="0" rtlCol="0" anchor="t"/>
            <a:lstStyle/>
            <a:p>
              <a:pPr>
                <a:lnSpc>
                  <a:spcPts val="2800"/>
                </a:lnSpc>
              </a:pPr>
              <a:r>
                <a:rPr lang="en-US" sz="2200" b="1" dirty="0">
                  <a:solidFill>
                    <a:srgbClr val="7068F4"/>
                  </a:solidFill>
                  <a:latin typeface="Barlow Bold" pitchFamily="34" charset="0"/>
                  <a:ea typeface="Barlow Bold" pitchFamily="34" charset="-122"/>
                  <a:cs typeface="Barlow Bold" pitchFamily="34" charset="-120"/>
                </a:rPr>
                <a:t>3 </a:t>
              </a:r>
              <a:r>
                <a:rPr lang="en-US" sz="2200" b="1" dirty="0" err="1">
                  <a:solidFill>
                    <a:srgbClr val="7068F4"/>
                  </a:solidFill>
                  <a:latin typeface="Barlow Bold" pitchFamily="34" charset="0"/>
                  <a:ea typeface="Barlow Bold" pitchFamily="34" charset="-122"/>
                  <a:cs typeface="Barlow Bold" pitchFamily="34" charset="-120"/>
                </a:rPr>
                <a:t>Interprétabilité</a:t>
              </a:r>
              <a:r>
                <a:rPr lang="en-US" sz="2200" b="1" dirty="0">
                  <a:solidFill>
                    <a:srgbClr val="7068F4"/>
                  </a:solidFill>
                  <a:latin typeface="Barlow Bold" pitchFamily="34" charset="0"/>
                  <a:ea typeface="Barlow Bold" pitchFamily="34" charset="-122"/>
                  <a:cs typeface="Barlow Bold" pitchFamily="34" charset="-120"/>
                </a:rPr>
                <a:t> des </a:t>
              </a:r>
              <a:r>
                <a:rPr lang="en-US" sz="2200" b="1" dirty="0" err="1">
                  <a:solidFill>
                    <a:srgbClr val="7068F4"/>
                  </a:solidFill>
                  <a:latin typeface="Barlow Bold" pitchFamily="34" charset="0"/>
                  <a:ea typeface="Barlow Bold" pitchFamily="34" charset="-122"/>
                  <a:cs typeface="Barlow Bold" pitchFamily="34" charset="-120"/>
                </a:rPr>
                <a:t>Modèles</a:t>
              </a:r>
              <a:endParaRPr lang="en-US" sz="2200" dirty="0"/>
            </a:p>
          </p:txBody>
        </p:sp>
        <p:sp>
          <p:nvSpPr>
            <p:cNvPr id="4" name="Text 2">
              <a:extLst>
                <a:ext uri="{FF2B5EF4-FFF2-40B4-BE49-F238E27FC236}">
                  <a16:creationId xmlns:a16="http://schemas.microsoft.com/office/drawing/2014/main" id="{ED330FB3-875D-87CF-5722-77AF8AD13E2F}"/>
                </a:ext>
              </a:extLst>
            </p:cNvPr>
            <p:cNvSpPr/>
            <p:nvPr/>
          </p:nvSpPr>
          <p:spPr>
            <a:xfrm>
              <a:off x="4762500" y="2786646"/>
              <a:ext cx="8991600" cy="1040130"/>
            </a:xfrm>
            <a:prstGeom prst="rect">
              <a:avLst/>
            </a:prstGeom>
            <a:noFill/>
            <a:ln/>
          </p:spPr>
          <p:txBody>
            <a:bodyPr wrap="square" lIns="0" tIns="0" rIns="0" bIns="0" rtlCol="0" anchor="t"/>
            <a:lstStyle/>
            <a:p>
              <a:pPr>
                <a:lnSpc>
                  <a:spcPts val="2700"/>
                </a:lnSpc>
              </a:pPr>
              <a:r>
                <a:rPr lang="en-US" sz="1700" dirty="0" err="1">
                  <a:solidFill>
                    <a:srgbClr val="272525"/>
                  </a:solidFill>
                  <a:latin typeface="Montserrat" pitchFamily="34" charset="0"/>
                  <a:ea typeface="Montserrat" pitchFamily="34" charset="-122"/>
                  <a:cs typeface="Montserrat" pitchFamily="34" charset="-120"/>
                </a:rPr>
                <a:t>Comprendre</a:t>
              </a:r>
              <a:r>
                <a:rPr lang="en-US" sz="1700" dirty="0">
                  <a:solidFill>
                    <a:srgbClr val="272525"/>
                  </a:solidFill>
                  <a:latin typeface="Montserrat" pitchFamily="34" charset="0"/>
                  <a:ea typeface="Montserrat" pitchFamily="34" charset="-122"/>
                  <a:cs typeface="Montserrat" pitchFamily="34" charset="-120"/>
                </a:rPr>
                <a:t> comment le </a:t>
              </a:r>
              <a:r>
                <a:rPr lang="en-US" sz="1700" dirty="0" err="1">
                  <a:solidFill>
                    <a:srgbClr val="272525"/>
                  </a:solidFill>
                  <a:latin typeface="Montserrat" pitchFamily="34" charset="0"/>
                  <a:ea typeface="Montserrat" pitchFamily="34" charset="-122"/>
                  <a:cs typeface="Montserrat" pitchFamily="34" charset="-120"/>
                </a:rPr>
                <a:t>modèle</a:t>
              </a:r>
              <a:r>
                <a:rPr lang="en-US" sz="1700" dirty="0">
                  <a:solidFill>
                    <a:srgbClr val="272525"/>
                  </a:solidFill>
                  <a:latin typeface="Montserrat" pitchFamily="34" charset="0"/>
                  <a:ea typeface="Montserrat" pitchFamily="34" charset="-122"/>
                  <a:cs typeface="Montserrat" pitchFamily="34" charset="-120"/>
                </a:rPr>
                <a:t> arrive à </a:t>
              </a:r>
              <a:r>
                <a:rPr lang="en-US" sz="1700" dirty="0" err="1">
                  <a:solidFill>
                    <a:srgbClr val="272525"/>
                  </a:solidFill>
                  <a:latin typeface="Montserrat" pitchFamily="34" charset="0"/>
                  <a:ea typeface="Montserrat" pitchFamily="34" charset="-122"/>
                  <a:cs typeface="Montserrat" pitchFamily="34" charset="-120"/>
                </a:rPr>
                <a:t>ses</a:t>
              </a:r>
              <a:r>
                <a:rPr lang="en-US" sz="1700" dirty="0">
                  <a:solidFill>
                    <a:srgbClr val="272525"/>
                  </a:solidFill>
                  <a:latin typeface="Montserrat" pitchFamily="34" charset="0"/>
                  <a:ea typeface="Montserrat" pitchFamily="34" charset="-122"/>
                  <a:cs typeface="Montserrat" pitchFamily="34" charset="-120"/>
                </a:rPr>
                <a:t> </a:t>
              </a:r>
              <a:r>
                <a:rPr lang="en-US" sz="1700" dirty="0" err="1">
                  <a:solidFill>
                    <a:srgbClr val="272525"/>
                  </a:solidFill>
                  <a:latin typeface="Montserrat" pitchFamily="34" charset="0"/>
                  <a:ea typeface="Montserrat" pitchFamily="34" charset="-122"/>
                  <a:cs typeface="Montserrat" pitchFamily="34" charset="-120"/>
                </a:rPr>
                <a:t>prédictions</a:t>
              </a:r>
              <a:r>
                <a:rPr lang="en-US" sz="1700" dirty="0">
                  <a:solidFill>
                    <a:srgbClr val="272525"/>
                  </a:solidFill>
                  <a:latin typeface="Montserrat" pitchFamily="34" charset="0"/>
                  <a:ea typeface="Montserrat" pitchFamily="34" charset="-122"/>
                  <a:cs typeface="Montserrat" pitchFamily="34" charset="-120"/>
                </a:rPr>
                <a:t> et identifier les variables les plus </a:t>
              </a:r>
              <a:r>
                <a:rPr lang="en-US" sz="1700" dirty="0" err="1">
                  <a:solidFill>
                    <a:srgbClr val="272525"/>
                  </a:solidFill>
                  <a:latin typeface="Montserrat" pitchFamily="34" charset="0"/>
                  <a:ea typeface="Montserrat" pitchFamily="34" charset="-122"/>
                  <a:cs typeface="Montserrat" pitchFamily="34" charset="-120"/>
                </a:rPr>
                <a:t>influentes</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10" name="Rectangle : coins arrondis 9">
              <a:extLst>
                <a:ext uri="{FF2B5EF4-FFF2-40B4-BE49-F238E27FC236}">
                  <a16:creationId xmlns:a16="http://schemas.microsoft.com/office/drawing/2014/main" id="{616B2A6B-8A12-A634-B5F9-A8EA1EE37FFA}"/>
                </a:ext>
              </a:extLst>
            </p:cNvPr>
            <p:cNvSpPr/>
            <p:nvPr/>
          </p:nvSpPr>
          <p:spPr>
            <a:xfrm>
              <a:off x="758308" y="2451100"/>
              <a:ext cx="13024883" cy="1274341"/>
            </a:xfrm>
            <a:prstGeom prst="roundRect">
              <a:avLst/>
            </a:prstGeom>
            <a:noFill/>
            <a:ln w="38100">
              <a:solidFill>
                <a:srgbClr val="706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Text 1">
            <a:extLst>
              <a:ext uri="{FF2B5EF4-FFF2-40B4-BE49-F238E27FC236}">
                <a16:creationId xmlns:a16="http://schemas.microsoft.com/office/drawing/2014/main" id="{62587577-CC50-2AF6-761E-C357EE3A4875}"/>
              </a:ext>
            </a:extLst>
          </p:cNvPr>
          <p:cNvSpPr/>
          <p:nvPr/>
        </p:nvSpPr>
        <p:spPr>
          <a:xfrm>
            <a:off x="758308" y="3631603"/>
            <a:ext cx="4156591" cy="356235"/>
          </a:xfrm>
          <a:prstGeom prst="rect">
            <a:avLst/>
          </a:prstGeom>
          <a:noFill/>
          <a:ln/>
        </p:spPr>
        <p:txBody>
          <a:bodyPr wrap="none" lIns="0" tIns="0" rIns="0" bIns="0" rtlCol="0" anchor="t"/>
          <a:lstStyle/>
          <a:p>
            <a:pPr>
              <a:lnSpc>
                <a:spcPts val="2800"/>
              </a:lnSpc>
            </a:pPr>
            <a:r>
              <a:rPr lang="en-US" sz="2200" b="1" dirty="0">
                <a:solidFill>
                  <a:srgbClr val="7068F4"/>
                </a:solidFill>
                <a:latin typeface="Barlow Bold" pitchFamily="34" charset="0"/>
                <a:ea typeface="Barlow Bold" pitchFamily="34" charset="-122"/>
                <a:cs typeface="Barlow Bold" pitchFamily="34" charset="-120"/>
              </a:rPr>
              <a:t>SHAP:</a:t>
            </a:r>
            <a:endParaRPr lang="en-US" sz="2200" dirty="0"/>
          </a:p>
        </p:txBody>
      </p:sp>
      <p:sp>
        <p:nvSpPr>
          <p:cNvPr id="14" name="Text 10">
            <a:extLst>
              <a:ext uri="{FF2B5EF4-FFF2-40B4-BE49-F238E27FC236}">
                <a16:creationId xmlns:a16="http://schemas.microsoft.com/office/drawing/2014/main" id="{191526C2-A1FC-B96B-B7EC-1CAD91938234}"/>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12</a:t>
            </a:r>
            <a:endParaRPr lang="en-US" sz="2000" dirty="0"/>
          </a:p>
        </p:txBody>
      </p:sp>
      <p:sp>
        <p:nvSpPr>
          <p:cNvPr id="5" name="Text 2">
            <a:extLst>
              <a:ext uri="{FF2B5EF4-FFF2-40B4-BE49-F238E27FC236}">
                <a16:creationId xmlns:a16="http://schemas.microsoft.com/office/drawing/2014/main" id="{340DCEA0-F0EB-1663-9606-45ECF5D212F9}"/>
              </a:ext>
            </a:extLst>
          </p:cNvPr>
          <p:cNvSpPr/>
          <p:nvPr/>
        </p:nvSpPr>
        <p:spPr>
          <a:xfrm>
            <a:off x="1849966" y="3617214"/>
            <a:ext cx="12022125" cy="1040130"/>
          </a:xfrm>
          <a:prstGeom prst="rect">
            <a:avLst/>
          </a:prstGeom>
          <a:noFill/>
          <a:ln/>
        </p:spPr>
        <p:txBody>
          <a:bodyPr wrap="square" lIns="0" tIns="0" rIns="0" bIns="0" rtlCol="0" anchor="t"/>
          <a:lstStyle/>
          <a:p>
            <a:r>
              <a:rPr lang="fr-FR" sz="2000" dirty="0">
                <a:latin typeface="Montserrat" panose="00000500000000000000" pitchFamily="2" charset="0"/>
              </a:rPr>
              <a:t>(</a:t>
            </a:r>
            <a:r>
              <a:rPr lang="fr-FR" sz="2000" dirty="0" err="1">
                <a:latin typeface="Montserrat" panose="00000500000000000000" pitchFamily="2" charset="0"/>
              </a:rPr>
              <a:t>SHapley</a:t>
            </a:r>
            <a:r>
              <a:rPr lang="fr-FR" sz="2000" dirty="0">
                <a:latin typeface="Montserrat" panose="00000500000000000000" pitchFamily="2" charset="0"/>
              </a:rPr>
              <a:t> Additive </a:t>
            </a:r>
            <a:r>
              <a:rPr lang="fr-FR" sz="2000" dirty="0" err="1">
                <a:latin typeface="Montserrat" panose="00000500000000000000" pitchFamily="2" charset="0"/>
              </a:rPr>
              <a:t>exPlanations</a:t>
            </a:r>
            <a:r>
              <a:rPr lang="fr-FR" sz="2000" dirty="0">
                <a:latin typeface="Montserrat" panose="00000500000000000000" pitchFamily="2" charset="0"/>
              </a:rPr>
              <a:t>) permet d’interpréter les prédictions des modèles complexes.</a:t>
            </a:r>
            <a:endParaRPr lang="en-US" sz="2000" dirty="0">
              <a:latin typeface="Montserrat" panose="00000500000000000000" pitchFamily="2" charset="0"/>
            </a:endParaRPr>
          </a:p>
        </p:txBody>
      </p:sp>
    </p:spTree>
    <p:extLst>
      <p:ext uri="{BB962C8B-B14F-4D97-AF65-F5344CB8AC3E}">
        <p14:creationId xmlns:p14="http://schemas.microsoft.com/office/powerpoint/2010/main" val="139060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783E-6268-F736-DFF3-4466E5E316D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C90479-BA18-767A-E94E-4F915426EC8C}"/>
              </a:ext>
            </a:extLst>
          </p:cNvPr>
          <p:cNvSpPr/>
          <p:nvPr/>
        </p:nvSpPr>
        <p:spPr>
          <a:xfrm>
            <a:off x="758308" y="913999"/>
            <a:ext cx="887551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Validation et Optimisation</a:t>
            </a:r>
            <a:endParaRPr lang="en-US" sz="4450" dirty="0"/>
          </a:p>
        </p:txBody>
      </p:sp>
      <p:sp>
        <p:nvSpPr>
          <p:cNvPr id="9" name="Rectangle 8">
            <a:extLst>
              <a:ext uri="{FF2B5EF4-FFF2-40B4-BE49-F238E27FC236}">
                <a16:creationId xmlns:a16="http://schemas.microsoft.com/office/drawing/2014/main" id="{C8E445C7-4C70-01A9-1A9E-ABADFC849857}"/>
              </a:ext>
            </a:extLst>
          </p:cNvPr>
          <p:cNvSpPr/>
          <p:nvPr/>
        </p:nvSpPr>
        <p:spPr>
          <a:xfrm>
            <a:off x="12834257" y="7685314"/>
            <a:ext cx="1687286" cy="446315"/>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0A703845-50DB-757E-EA6F-71EE6618DD3A}"/>
              </a:ext>
            </a:extLst>
          </p:cNvPr>
          <p:cNvGrpSpPr/>
          <p:nvPr/>
        </p:nvGrpSpPr>
        <p:grpSpPr>
          <a:xfrm>
            <a:off x="758308" y="1930400"/>
            <a:ext cx="13024883" cy="1375676"/>
            <a:chOff x="758308" y="2451100"/>
            <a:chExt cx="13024883" cy="1375676"/>
          </a:xfrm>
        </p:grpSpPr>
        <p:sp>
          <p:nvSpPr>
            <p:cNvPr id="3" name="Text 1">
              <a:extLst>
                <a:ext uri="{FF2B5EF4-FFF2-40B4-BE49-F238E27FC236}">
                  <a16:creationId xmlns:a16="http://schemas.microsoft.com/office/drawing/2014/main" id="{0983B66A-090C-9968-A926-E850B52C052D}"/>
                </a:ext>
              </a:extLst>
            </p:cNvPr>
            <p:cNvSpPr/>
            <p:nvPr/>
          </p:nvSpPr>
          <p:spPr>
            <a:xfrm>
              <a:off x="847209" y="2791499"/>
              <a:ext cx="4156591" cy="356235"/>
            </a:xfrm>
            <a:prstGeom prst="rect">
              <a:avLst/>
            </a:prstGeom>
            <a:noFill/>
            <a:ln/>
          </p:spPr>
          <p:txBody>
            <a:bodyPr wrap="none" lIns="0" tIns="0" rIns="0" bIns="0" rtlCol="0" anchor="t"/>
            <a:lstStyle/>
            <a:p>
              <a:pPr>
                <a:lnSpc>
                  <a:spcPts val="2800"/>
                </a:lnSpc>
              </a:pPr>
              <a:r>
                <a:rPr lang="en-US" sz="2200" b="1" dirty="0">
                  <a:solidFill>
                    <a:srgbClr val="7068F4"/>
                  </a:solidFill>
                  <a:latin typeface="Barlow Bold" pitchFamily="34" charset="0"/>
                  <a:ea typeface="Barlow Bold" pitchFamily="34" charset="-122"/>
                  <a:cs typeface="Barlow Bold" pitchFamily="34" charset="-120"/>
                </a:rPr>
                <a:t>3 </a:t>
              </a:r>
              <a:r>
                <a:rPr lang="en-US" sz="2200" b="1" dirty="0" err="1">
                  <a:solidFill>
                    <a:srgbClr val="7068F4"/>
                  </a:solidFill>
                  <a:latin typeface="Barlow Bold" pitchFamily="34" charset="0"/>
                  <a:ea typeface="Barlow Bold" pitchFamily="34" charset="-122"/>
                  <a:cs typeface="Barlow Bold" pitchFamily="34" charset="-120"/>
                </a:rPr>
                <a:t>Interprétabilité</a:t>
              </a:r>
              <a:r>
                <a:rPr lang="en-US" sz="2200" b="1" dirty="0">
                  <a:solidFill>
                    <a:srgbClr val="7068F4"/>
                  </a:solidFill>
                  <a:latin typeface="Barlow Bold" pitchFamily="34" charset="0"/>
                  <a:ea typeface="Barlow Bold" pitchFamily="34" charset="-122"/>
                  <a:cs typeface="Barlow Bold" pitchFamily="34" charset="-120"/>
                </a:rPr>
                <a:t> des </a:t>
              </a:r>
              <a:r>
                <a:rPr lang="en-US" sz="2200" b="1" dirty="0" err="1">
                  <a:solidFill>
                    <a:srgbClr val="7068F4"/>
                  </a:solidFill>
                  <a:latin typeface="Barlow Bold" pitchFamily="34" charset="0"/>
                  <a:ea typeface="Barlow Bold" pitchFamily="34" charset="-122"/>
                  <a:cs typeface="Barlow Bold" pitchFamily="34" charset="-120"/>
                </a:rPr>
                <a:t>Modèles</a:t>
              </a:r>
              <a:endParaRPr lang="en-US" sz="2200" dirty="0"/>
            </a:p>
          </p:txBody>
        </p:sp>
        <p:sp>
          <p:nvSpPr>
            <p:cNvPr id="4" name="Text 2">
              <a:extLst>
                <a:ext uri="{FF2B5EF4-FFF2-40B4-BE49-F238E27FC236}">
                  <a16:creationId xmlns:a16="http://schemas.microsoft.com/office/drawing/2014/main" id="{008F1B54-2B47-3439-4568-588C3337F95F}"/>
                </a:ext>
              </a:extLst>
            </p:cNvPr>
            <p:cNvSpPr/>
            <p:nvPr/>
          </p:nvSpPr>
          <p:spPr>
            <a:xfrm>
              <a:off x="4762500" y="2786646"/>
              <a:ext cx="8991600" cy="1040130"/>
            </a:xfrm>
            <a:prstGeom prst="rect">
              <a:avLst/>
            </a:prstGeom>
            <a:noFill/>
            <a:ln/>
          </p:spPr>
          <p:txBody>
            <a:bodyPr wrap="square" lIns="0" tIns="0" rIns="0" bIns="0" rtlCol="0" anchor="t"/>
            <a:lstStyle/>
            <a:p>
              <a:pPr>
                <a:lnSpc>
                  <a:spcPts val="2700"/>
                </a:lnSpc>
              </a:pPr>
              <a:r>
                <a:rPr lang="en-US" sz="1700" dirty="0" err="1">
                  <a:solidFill>
                    <a:srgbClr val="272525"/>
                  </a:solidFill>
                  <a:latin typeface="Montserrat" pitchFamily="34" charset="0"/>
                  <a:ea typeface="Montserrat" pitchFamily="34" charset="-122"/>
                  <a:cs typeface="Montserrat" pitchFamily="34" charset="-120"/>
                </a:rPr>
                <a:t>Comprendre</a:t>
              </a:r>
              <a:r>
                <a:rPr lang="en-US" sz="1700" dirty="0">
                  <a:solidFill>
                    <a:srgbClr val="272525"/>
                  </a:solidFill>
                  <a:latin typeface="Montserrat" pitchFamily="34" charset="0"/>
                  <a:ea typeface="Montserrat" pitchFamily="34" charset="-122"/>
                  <a:cs typeface="Montserrat" pitchFamily="34" charset="-120"/>
                </a:rPr>
                <a:t> comment le </a:t>
              </a:r>
              <a:r>
                <a:rPr lang="en-US" sz="1700" dirty="0" err="1">
                  <a:solidFill>
                    <a:srgbClr val="272525"/>
                  </a:solidFill>
                  <a:latin typeface="Montserrat" pitchFamily="34" charset="0"/>
                  <a:ea typeface="Montserrat" pitchFamily="34" charset="-122"/>
                  <a:cs typeface="Montserrat" pitchFamily="34" charset="-120"/>
                </a:rPr>
                <a:t>modèle</a:t>
              </a:r>
              <a:r>
                <a:rPr lang="en-US" sz="1700" dirty="0">
                  <a:solidFill>
                    <a:srgbClr val="272525"/>
                  </a:solidFill>
                  <a:latin typeface="Montserrat" pitchFamily="34" charset="0"/>
                  <a:ea typeface="Montserrat" pitchFamily="34" charset="-122"/>
                  <a:cs typeface="Montserrat" pitchFamily="34" charset="-120"/>
                </a:rPr>
                <a:t> arrive à </a:t>
              </a:r>
              <a:r>
                <a:rPr lang="en-US" sz="1700" dirty="0" err="1">
                  <a:solidFill>
                    <a:srgbClr val="272525"/>
                  </a:solidFill>
                  <a:latin typeface="Montserrat" pitchFamily="34" charset="0"/>
                  <a:ea typeface="Montserrat" pitchFamily="34" charset="-122"/>
                  <a:cs typeface="Montserrat" pitchFamily="34" charset="-120"/>
                </a:rPr>
                <a:t>ses</a:t>
              </a:r>
              <a:r>
                <a:rPr lang="en-US" sz="1700" dirty="0">
                  <a:solidFill>
                    <a:srgbClr val="272525"/>
                  </a:solidFill>
                  <a:latin typeface="Montserrat" pitchFamily="34" charset="0"/>
                  <a:ea typeface="Montserrat" pitchFamily="34" charset="-122"/>
                  <a:cs typeface="Montserrat" pitchFamily="34" charset="-120"/>
                </a:rPr>
                <a:t> </a:t>
              </a:r>
              <a:r>
                <a:rPr lang="en-US" sz="1700" dirty="0" err="1">
                  <a:solidFill>
                    <a:srgbClr val="272525"/>
                  </a:solidFill>
                  <a:latin typeface="Montserrat" pitchFamily="34" charset="0"/>
                  <a:ea typeface="Montserrat" pitchFamily="34" charset="-122"/>
                  <a:cs typeface="Montserrat" pitchFamily="34" charset="-120"/>
                </a:rPr>
                <a:t>prédictions</a:t>
              </a:r>
              <a:r>
                <a:rPr lang="en-US" sz="1700" dirty="0">
                  <a:solidFill>
                    <a:srgbClr val="272525"/>
                  </a:solidFill>
                  <a:latin typeface="Montserrat" pitchFamily="34" charset="0"/>
                  <a:ea typeface="Montserrat" pitchFamily="34" charset="-122"/>
                  <a:cs typeface="Montserrat" pitchFamily="34" charset="-120"/>
                </a:rPr>
                <a:t> et identifier les variables les plus </a:t>
              </a:r>
              <a:r>
                <a:rPr lang="en-US" sz="1700" dirty="0" err="1">
                  <a:solidFill>
                    <a:srgbClr val="272525"/>
                  </a:solidFill>
                  <a:latin typeface="Montserrat" pitchFamily="34" charset="0"/>
                  <a:ea typeface="Montserrat" pitchFamily="34" charset="-122"/>
                  <a:cs typeface="Montserrat" pitchFamily="34" charset="-120"/>
                </a:rPr>
                <a:t>influentes</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10" name="Rectangle : coins arrondis 9">
              <a:extLst>
                <a:ext uri="{FF2B5EF4-FFF2-40B4-BE49-F238E27FC236}">
                  <a16:creationId xmlns:a16="http://schemas.microsoft.com/office/drawing/2014/main" id="{7AB12FAB-8580-5111-AE81-3ED9CB3FA19F}"/>
                </a:ext>
              </a:extLst>
            </p:cNvPr>
            <p:cNvSpPr/>
            <p:nvPr/>
          </p:nvSpPr>
          <p:spPr>
            <a:xfrm>
              <a:off x="758308" y="2451100"/>
              <a:ext cx="13024883" cy="1274341"/>
            </a:xfrm>
            <a:prstGeom prst="roundRect">
              <a:avLst/>
            </a:prstGeom>
            <a:noFill/>
            <a:ln w="38100">
              <a:solidFill>
                <a:srgbClr val="7068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Text 1">
            <a:extLst>
              <a:ext uri="{FF2B5EF4-FFF2-40B4-BE49-F238E27FC236}">
                <a16:creationId xmlns:a16="http://schemas.microsoft.com/office/drawing/2014/main" id="{3E609495-BBF4-3ED5-8167-4E197B554622}"/>
              </a:ext>
            </a:extLst>
          </p:cNvPr>
          <p:cNvSpPr/>
          <p:nvPr/>
        </p:nvSpPr>
        <p:spPr>
          <a:xfrm>
            <a:off x="758308" y="3631603"/>
            <a:ext cx="4156591" cy="356235"/>
          </a:xfrm>
          <a:prstGeom prst="rect">
            <a:avLst/>
          </a:prstGeom>
          <a:noFill/>
          <a:ln/>
        </p:spPr>
        <p:txBody>
          <a:bodyPr wrap="none" lIns="0" tIns="0" rIns="0" bIns="0" rtlCol="0" anchor="t"/>
          <a:lstStyle/>
          <a:p>
            <a:pPr>
              <a:lnSpc>
                <a:spcPts val="2800"/>
              </a:lnSpc>
            </a:pPr>
            <a:r>
              <a:rPr lang="en-US" sz="2200" b="1" dirty="0">
                <a:solidFill>
                  <a:srgbClr val="7068F4"/>
                </a:solidFill>
                <a:latin typeface="Barlow Bold" pitchFamily="34" charset="0"/>
                <a:ea typeface="Barlow Bold" pitchFamily="34" charset="-122"/>
                <a:cs typeface="Barlow Bold" pitchFamily="34" charset="-120"/>
              </a:rPr>
              <a:t>LIME:</a:t>
            </a:r>
            <a:endParaRPr lang="en-US" sz="2200" dirty="0"/>
          </a:p>
        </p:txBody>
      </p:sp>
      <p:pic>
        <p:nvPicPr>
          <p:cNvPr id="6" name="Image 5">
            <a:extLst>
              <a:ext uri="{FF2B5EF4-FFF2-40B4-BE49-F238E27FC236}">
                <a16:creationId xmlns:a16="http://schemas.microsoft.com/office/drawing/2014/main" id="{C9B871DF-BAAE-B909-46AF-FE905FE2DE8F}"/>
              </a:ext>
            </a:extLst>
          </p:cNvPr>
          <p:cNvPicPr>
            <a:picLocks noChangeAspect="1"/>
          </p:cNvPicPr>
          <p:nvPr/>
        </p:nvPicPr>
        <p:blipFill>
          <a:blip r:embed="rId3"/>
          <a:stretch>
            <a:fillRect/>
          </a:stretch>
        </p:blipFill>
        <p:spPr>
          <a:xfrm>
            <a:off x="771009" y="4114800"/>
            <a:ext cx="5943167" cy="3979085"/>
          </a:xfrm>
          <a:prstGeom prst="rect">
            <a:avLst/>
          </a:prstGeom>
        </p:spPr>
      </p:pic>
      <p:pic>
        <p:nvPicPr>
          <p:cNvPr id="11" name="Image 10">
            <a:extLst>
              <a:ext uri="{FF2B5EF4-FFF2-40B4-BE49-F238E27FC236}">
                <a16:creationId xmlns:a16="http://schemas.microsoft.com/office/drawing/2014/main" id="{453E8142-527E-EDEE-9A6B-84208C01443F}"/>
              </a:ext>
            </a:extLst>
          </p:cNvPr>
          <p:cNvPicPr>
            <a:picLocks noChangeAspect="1"/>
          </p:cNvPicPr>
          <p:nvPr/>
        </p:nvPicPr>
        <p:blipFill>
          <a:blip r:embed="rId4"/>
          <a:stretch>
            <a:fillRect/>
          </a:stretch>
        </p:blipFill>
        <p:spPr>
          <a:xfrm>
            <a:off x="7916226" y="4114800"/>
            <a:ext cx="5049195" cy="3979085"/>
          </a:xfrm>
          <a:prstGeom prst="rect">
            <a:avLst/>
          </a:prstGeom>
        </p:spPr>
      </p:pic>
      <p:sp>
        <p:nvSpPr>
          <p:cNvPr id="14" name="Text 10">
            <a:extLst>
              <a:ext uri="{FF2B5EF4-FFF2-40B4-BE49-F238E27FC236}">
                <a16:creationId xmlns:a16="http://schemas.microsoft.com/office/drawing/2014/main" id="{68259966-94FC-5EB0-E91D-98DE293143C4}"/>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13</a:t>
            </a:r>
            <a:endParaRPr lang="en-US" sz="2000" dirty="0"/>
          </a:p>
        </p:txBody>
      </p:sp>
      <p:sp>
        <p:nvSpPr>
          <p:cNvPr id="5" name="Text 2">
            <a:extLst>
              <a:ext uri="{FF2B5EF4-FFF2-40B4-BE49-F238E27FC236}">
                <a16:creationId xmlns:a16="http://schemas.microsoft.com/office/drawing/2014/main" id="{2D312B3F-24D0-89E2-7017-1F010E1C4547}"/>
              </a:ext>
            </a:extLst>
          </p:cNvPr>
          <p:cNvSpPr/>
          <p:nvPr/>
        </p:nvSpPr>
        <p:spPr>
          <a:xfrm>
            <a:off x="1595964" y="3634147"/>
            <a:ext cx="12492026" cy="1040130"/>
          </a:xfrm>
          <a:prstGeom prst="rect">
            <a:avLst/>
          </a:prstGeom>
          <a:noFill/>
          <a:ln/>
        </p:spPr>
        <p:txBody>
          <a:bodyPr wrap="square" lIns="0" tIns="0" rIns="0" bIns="0" rtlCol="0" anchor="t"/>
          <a:lstStyle/>
          <a:p>
            <a:r>
              <a:rPr lang="fr-FR" dirty="0">
                <a:latin typeface="Montserrat" panose="00000500000000000000" pitchFamily="2" charset="0"/>
              </a:rPr>
              <a:t>(Local </a:t>
            </a:r>
            <a:r>
              <a:rPr lang="fr-FR" dirty="0" err="1">
                <a:latin typeface="Montserrat" panose="00000500000000000000" pitchFamily="2" charset="0"/>
              </a:rPr>
              <a:t>Interpretable</a:t>
            </a:r>
            <a:r>
              <a:rPr lang="fr-FR" dirty="0">
                <a:latin typeface="Montserrat" panose="00000500000000000000" pitchFamily="2" charset="0"/>
              </a:rPr>
              <a:t> Model-</a:t>
            </a:r>
            <a:r>
              <a:rPr lang="fr-FR" dirty="0" err="1">
                <a:latin typeface="Montserrat" panose="00000500000000000000" pitchFamily="2" charset="0"/>
              </a:rPr>
              <a:t>agnostic</a:t>
            </a:r>
            <a:r>
              <a:rPr lang="fr-FR" dirty="0">
                <a:latin typeface="Montserrat" panose="00000500000000000000" pitchFamily="2" charset="0"/>
              </a:rPr>
              <a:t> </a:t>
            </a:r>
            <a:r>
              <a:rPr lang="fr-FR" dirty="0" err="1">
                <a:latin typeface="Montserrat" panose="00000500000000000000" pitchFamily="2" charset="0"/>
              </a:rPr>
              <a:t>Explanations</a:t>
            </a:r>
            <a:r>
              <a:rPr lang="fr-FR" dirty="0">
                <a:latin typeface="Montserrat" panose="00000500000000000000" pitchFamily="2" charset="0"/>
              </a:rPr>
              <a:t>) fournit des explications locales pour chaque prédiction.</a:t>
            </a:r>
          </a:p>
        </p:txBody>
      </p:sp>
    </p:spTree>
    <p:extLst>
      <p:ext uri="{BB962C8B-B14F-4D97-AF65-F5344CB8AC3E}">
        <p14:creationId xmlns:p14="http://schemas.microsoft.com/office/powerpoint/2010/main" val="422238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72915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309" y="3766780"/>
            <a:ext cx="7627382" cy="1733550"/>
          </a:xfrm>
          <a:prstGeom prst="rect">
            <a:avLst/>
          </a:prstGeom>
          <a:noFill/>
          <a:ln/>
        </p:spPr>
        <p:txBody>
          <a:bodyPr wrap="square" lIns="0" tIns="0" rIns="0" bIns="0" rtlCol="0" anchor="t"/>
          <a:lstStyle/>
          <a:p>
            <a:pPr marL="0" indent="0" algn="just">
              <a:lnSpc>
                <a:spcPts val="2700"/>
              </a:lnSpc>
              <a:buNone/>
            </a:pPr>
            <a:r>
              <a:rPr lang="en-US" sz="1700" dirty="0">
                <a:solidFill>
                  <a:srgbClr val="272525"/>
                </a:solidFill>
                <a:latin typeface="Montserrat" pitchFamily="34" charset="0"/>
                <a:ea typeface="Montserrat" pitchFamily="34" charset="-122"/>
                <a:cs typeface="Montserrat" pitchFamily="34" charset="-120"/>
              </a:rPr>
              <a:t>Ce projet a abouti à la création d’un modèle de machine learning capable de prédire le score de crédit avec une précision élevée. Ce modèle fournit des insights précieux pour une prise de décision financière plus éclairée et une réduction des risques associés aux prêts.</a:t>
            </a:r>
            <a:endParaRPr lang="en-US" sz="1700" dirty="0"/>
          </a:p>
        </p:txBody>
      </p:sp>
      <p:sp>
        <p:nvSpPr>
          <p:cNvPr id="5" name="Text 10">
            <a:extLst>
              <a:ext uri="{FF2B5EF4-FFF2-40B4-BE49-F238E27FC236}">
                <a16:creationId xmlns:a16="http://schemas.microsoft.com/office/drawing/2014/main" id="{61F84085-E73E-1261-4E5A-6CFE98D7E2B4}"/>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14</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66067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Plan du Projet</a:t>
            </a:r>
            <a:endParaRPr lang="en-US" sz="4450" dirty="0"/>
          </a:p>
        </p:txBody>
      </p:sp>
      <p:sp>
        <p:nvSpPr>
          <p:cNvPr id="3" name="Shape 1"/>
          <p:cNvSpPr/>
          <p:nvPr/>
        </p:nvSpPr>
        <p:spPr>
          <a:xfrm>
            <a:off x="758309" y="2050375"/>
            <a:ext cx="487442" cy="487442"/>
          </a:xfrm>
          <a:prstGeom prst="roundRect">
            <a:avLst>
              <a:gd name="adj" fmla="val 40004"/>
            </a:avLst>
          </a:prstGeom>
          <a:solidFill>
            <a:srgbClr val="EEEFF5"/>
          </a:solidFill>
          <a:ln w="28575">
            <a:solidFill>
              <a:srgbClr val="7068F4"/>
            </a:solidFill>
          </a:ln>
          <a:effectLst>
            <a:outerShdw blurRad="53340" dist="26670" dir="13500000" algn="bl" rotWithShape="0">
              <a:srgbClr val="FFFFFF">
                <a:alpha val="70000"/>
              </a:srgbClr>
            </a:outerShdw>
          </a:effectLst>
        </p:spPr>
        <p:txBody>
          <a:bodyPr/>
          <a:lstStyle/>
          <a:p>
            <a:endParaRPr lang="fr-FR"/>
          </a:p>
        </p:txBody>
      </p:sp>
      <p:sp>
        <p:nvSpPr>
          <p:cNvPr id="4" name="Text 2"/>
          <p:cNvSpPr/>
          <p:nvPr/>
        </p:nvSpPr>
        <p:spPr>
          <a:xfrm>
            <a:off x="941427" y="212300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462326" y="2082059"/>
            <a:ext cx="3101578"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Introduction et Contexte</a:t>
            </a:r>
            <a:endParaRPr lang="en-US" sz="2200" dirty="0"/>
          </a:p>
        </p:txBody>
      </p:sp>
      <p:sp>
        <p:nvSpPr>
          <p:cNvPr id="7" name="Shape 5"/>
          <p:cNvSpPr/>
          <p:nvPr/>
        </p:nvSpPr>
        <p:spPr>
          <a:xfrm>
            <a:off x="5201722" y="2050375"/>
            <a:ext cx="487442" cy="487442"/>
          </a:xfrm>
          <a:prstGeom prst="roundRect">
            <a:avLst>
              <a:gd name="adj" fmla="val 40004"/>
            </a:avLst>
          </a:prstGeom>
          <a:solidFill>
            <a:srgbClr val="EEEFF5"/>
          </a:solidFill>
          <a:ln w="28575">
            <a:solidFill>
              <a:srgbClr val="7068F4"/>
            </a:solidFill>
          </a:ln>
          <a:effectLst>
            <a:outerShdw blurRad="53340" dist="26670" dir="13500000" algn="bl" rotWithShape="0">
              <a:srgbClr val="FFFFFF">
                <a:alpha val="70000"/>
              </a:srgbClr>
            </a:outerShdw>
          </a:effectLst>
        </p:spPr>
        <p:txBody>
          <a:bodyPr/>
          <a:lstStyle/>
          <a:p>
            <a:endParaRPr lang="fr-FR"/>
          </a:p>
        </p:txBody>
      </p:sp>
      <p:sp>
        <p:nvSpPr>
          <p:cNvPr id="8" name="Text 6"/>
          <p:cNvSpPr/>
          <p:nvPr/>
        </p:nvSpPr>
        <p:spPr>
          <a:xfrm>
            <a:off x="5349597" y="212300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9" name="Text 7"/>
          <p:cNvSpPr/>
          <p:nvPr/>
        </p:nvSpPr>
        <p:spPr>
          <a:xfrm>
            <a:off x="5905738" y="2050375"/>
            <a:ext cx="3522821" cy="712470"/>
          </a:xfrm>
          <a:prstGeom prst="rect">
            <a:avLst/>
          </a:prstGeom>
          <a:noFill/>
          <a:ln/>
        </p:spPr>
        <p:txBody>
          <a:bodyPr wrap="square" lIns="0" tIns="0" rIns="0" bIns="0" rtlCol="0" anchor="t"/>
          <a:lstStyle/>
          <a:p>
            <a:pPr marL="0" indent="0">
              <a:lnSpc>
                <a:spcPts val="2800"/>
              </a:lnSpc>
              <a:buNone/>
            </a:pPr>
            <a:r>
              <a:rPr lang="fr-FR" sz="1800" b="1" i="0" u="none" strike="noStrike" dirty="0">
                <a:solidFill>
                  <a:srgbClr val="000000"/>
                </a:solidFill>
                <a:effectLst/>
                <a:latin typeface="Arial" panose="020B0604020202020204" pitchFamily="34" charset="0"/>
              </a:rPr>
              <a:t>Exploration et Préparation des Données</a:t>
            </a:r>
            <a:endParaRPr lang="en-US" sz="2200" dirty="0"/>
          </a:p>
        </p:txBody>
      </p:sp>
      <p:sp>
        <p:nvSpPr>
          <p:cNvPr id="11" name="Shape 9"/>
          <p:cNvSpPr/>
          <p:nvPr/>
        </p:nvSpPr>
        <p:spPr>
          <a:xfrm>
            <a:off x="9645134" y="2050375"/>
            <a:ext cx="487442" cy="487442"/>
          </a:xfrm>
          <a:prstGeom prst="roundRect">
            <a:avLst>
              <a:gd name="adj" fmla="val 40004"/>
            </a:avLst>
          </a:prstGeom>
          <a:solidFill>
            <a:srgbClr val="EEEFF5"/>
          </a:solidFill>
          <a:ln w="28575">
            <a:solidFill>
              <a:srgbClr val="7068F4"/>
            </a:solidFill>
          </a:ln>
          <a:effectLst>
            <a:outerShdw blurRad="53340" dist="26670" dir="13500000" algn="bl" rotWithShape="0">
              <a:srgbClr val="FFFFFF">
                <a:alpha val="70000"/>
              </a:srgbClr>
            </a:outerShdw>
          </a:effectLst>
        </p:spPr>
        <p:txBody>
          <a:bodyPr/>
          <a:lstStyle/>
          <a:p>
            <a:endParaRPr lang="fr-FR"/>
          </a:p>
        </p:txBody>
      </p:sp>
      <p:sp>
        <p:nvSpPr>
          <p:cNvPr id="12" name="Text 10"/>
          <p:cNvSpPr/>
          <p:nvPr/>
        </p:nvSpPr>
        <p:spPr>
          <a:xfrm>
            <a:off x="9796463" y="2123003"/>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1"/>
          <p:cNvSpPr/>
          <p:nvPr/>
        </p:nvSpPr>
        <p:spPr>
          <a:xfrm>
            <a:off x="10368201" y="2050375"/>
            <a:ext cx="3397925" cy="356235"/>
          </a:xfrm>
          <a:prstGeom prst="rect">
            <a:avLst/>
          </a:prstGeom>
          <a:noFill/>
          <a:ln/>
        </p:spPr>
        <p:txBody>
          <a:bodyPr wrap="none" lIns="0" tIns="0" rIns="0" bIns="0" rtlCol="0" anchor="t"/>
          <a:lstStyle/>
          <a:p>
            <a:pPr marL="0" indent="0">
              <a:lnSpc>
                <a:spcPts val="2800"/>
              </a:lnSpc>
              <a:buNone/>
            </a:pPr>
            <a:r>
              <a:rPr lang="fr-FR" sz="1800" b="1" i="0" u="none" strike="noStrike" dirty="0">
                <a:solidFill>
                  <a:srgbClr val="000000"/>
                </a:solidFill>
                <a:effectLst/>
                <a:latin typeface="Arial" panose="020B0604020202020204" pitchFamily="34" charset="0"/>
              </a:rPr>
              <a:t>Transformation des Données</a:t>
            </a:r>
            <a:endParaRPr lang="en-US" sz="2200" dirty="0"/>
          </a:p>
        </p:txBody>
      </p:sp>
      <p:sp>
        <p:nvSpPr>
          <p:cNvPr id="15" name="Shape 13"/>
          <p:cNvSpPr/>
          <p:nvPr/>
        </p:nvSpPr>
        <p:spPr>
          <a:xfrm>
            <a:off x="758309" y="4393168"/>
            <a:ext cx="487442" cy="487442"/>
          </a:xfrm>
          <a:prstGeom prst="roundRect">
            <a:avLst>
              <a:gd name="adj" fmla="val 40004"/>
            </a:avLst>
          </a:prstGeom>
          <a:solidFill>
            <a:srgbClr val="EEEFF5"/>
          </a:solidFill>
          <a:ln w="28575">
            <a:solidFill>
              <a:srgbClr val="7068F4"/>
            </a:solidFill>
          </a:ln>
          <a:effectLst>
            <a:outerShdw blurRad="53340" dist="26670" dir="13500000" algn="bl" rotWithShape="0">
              <a:srgbClr val="FFFFFF">
                <a:alpha val="70000"/>
              </a:srgbClr>
            </a:outerShdw>
          </a:effectLst>
        </p:spPr>
        <p:txBody>
          <a:bodyPr/>
          <a:lstStyle/>
          <a:p>
            <a:endParaRPr lang="fr-FR"/>
          </a:p>
        </p:txBody>
      </p:sp>
      <p:sp>
        <p:nvSpPr>
          <p:cNvPr id="16" name="Text 14"/>
          <p:cNvSpPr/>
          <p:nvPr/>
        </p:nvSpPr>
        <p:spPr>
          <a:xfrm>
            <a:off x="898565" y="4465796"/>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7" name="Text 15"/>
          <p:cNvSpPr/>
          <p:nvPr/>
        </p:nvSpPr>
        <p:spPr>
          <a:xfrm>
            <a:off x="1462326" y="4393168"/>
            <a:ext cx="3522821" cy="712470"/>
          </a:xfrm>
          <a:prstGeom prst="rect">
            <a:avLst/>
          </a:prstGeom>
          <a:noFill/>
          <a:ln/>
        </p:spPr>
        <p:txBody>
          <a:bodyPr wrap="square" lIns="0" tIns="0" rIns="0" bIns="0" rtlCol="0" anchor="t"/>
          <a:lstStyle/>
          <a:p>
            <a:pPr marL="0" indent="0">
              <a:lnSpc>
                <a:spcPts val="2800"/>
              </a:lnSpc>
              <a:buNone/>
            </a:pPr>
            <a:r>
              <a:rPr lang="fr-FR" sz="1800" b="1" i="0" u="none" strike="noStrike" dirty="0">
                <a:solidFill>
                  <a:srgbClr val="000000"/>
                </a:solidFill>
                <a:effectLst/>
                <a:latin typeface="Arial" panose="020B0604020202020204" pitchFamily="34" charset="0"/>
              </a:rPr>
              <a:t>Implémentation d’Algorithmes Avancés</a:t>
            </a:r>
            <a:endParaRPr lang="en-US" sz="2200" dirty="0"/>
          </a:p>
        </p:txBody>
      </p:sp>
      <p:sp>
        <p:nvSpPr>
          <p:cNvPr id="19" name="Shape 17"/>
          <p:cNvSpPr/>
          <p:nvPr/>
        </p:nvSpPr>
        <p:spPr>
          <a:xfrm>
            <a:off x="5201722" y="4393168"/>
            <a:ext cx="487442" cy="487442"/>
          </a:xfrm>
          <a:prstGeom prst="roundRect">
            <a:avLst>
              <a:gd name="adj" fmla="val 40004"/>
            </a:avLst>
          </a:prstGeom>
          <a:solidFill>
            <a:srgbClr val="EEEFF5"/>
          </a:solidFill>
          <a:ln w="28575">
            <a:solidFill>
              <a:srgbClr val="7068F4"/>
            </a:solidFill>
          </a:ln>
          <a:effectLst>
            <a:outerShdw blurRad="53340" dist="26670" dir="13500000" algn="bl" rotWithShape="0">
              <a:srgbClr val="FFFFFF">
                <a:alpha val="70000"/>
              </a:srgbClr>
            </a:outerShdw>
          </a:effectLst>
        </p:spPr>
        <p:txBody>
          <a:bodyPr/>
          <a:lstStyle/>
          <a:p>
            <a:endParaRPr lang="fr-FR"/>
          </a:p>
        </p:txBody>
      </p:sp>
      <p:sp>
        <p:nvSpPr>
          <p:cNvPr id="20" name="Text 18"/>
          <p:cNvSpPr/>
          <p:nvPr/>
        </p:nvSpPr>
        <p:spPr>
          <a:xfrm>
            <a:off x="5353169" y="4465796"/>
            <a:ext cx="184428"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5</a:t>
            </a:r>
            <a:endParaRPr lang="en-US" sz="2650" dirty="0"/>
          </a:p>
        </p:txBody>
      </p:sp>
      <p:sp>
        <p:nvSpPr>
          <p:cNvPr id="21" name="Text 19"/>
          <p:cNvSpPr/>
          <p:nvPr/>
        </p:nvSpPr>
        <p:spPr>
          <a:xfrm>
            <a:off x="5905738" y="4393168"/>
            <a:ext cx="3522821" cy="712470"/>
          </a:xfrm>
          <a:prstGeom prst="rect">
            <a:avLst/>
          </a:prstGeom>
          <a:noFill/>
          <a:ln/>
        </p:spPr>
        <p:txBody>
          <a:bodyPr wrap="square" lIns="0" tIns="0" rIns="0" bIns="0" rtlCol="0" anchor="t"/>
          <a:lstStyle/>
          <a:p>
            <a:pPr marL="0" indent="0">
              <a:lnSpc>
                <a:spcPts val="2800"/>
              </a:lnSpc>
              <a:buNone/>
            </a:pPr>
            <a:r>
              <a:rPr lang="fr-FR" sz="1800" b="1" i="0" u="none" strike="noStrike" dirty="0">
                <a:solidFill>
                  <a:srgbClr val="000000"/>
                </a:solidFill>
                <a:effectLst/>
                <a:latin typeface="Arial" panose="020B0604020202020204" pitchFamily="34" charset="0"/>
              </a:rPr>
              <a:t>Validation et Optimisation</a:t>
            </a:r>
            <a:endParaRPr lang="en-US" sz="2200" dirty="0"/>
          </a:p>
        </p:txBody>
      </p:sp>
      <p:sp>
        <p:nvSpPr>
          <p:cNvPr id="23" name="Shape 21"/>
          <p:cNvSpPr/>
          <p:nvPr/>
        </p:nvSpPr>
        <p:spPr>
          <a:xfrm>
            <a:off x="9645134" y="4393168"/>
            <a:ext cx="487442" cy="487442"/>
          </a:xfrm>
          <a:prstGeom prst="roundRect">
            <a:avLst>
              <a:gd name="adj" fmla="val 40004"/>
            </a:avLst>
          </a:prstGeom>
          <a:solidFill>
            <a:srgbClr val="EEEFF5"/>
          </a:solidFill>
          <a:ln w="28575">
            <a:solidFill>
              <a:srgbClr val="7068F4"/>
            </a:solidFill>
          </a:ln>
          <a:effectLst>
            <a:outerShdw blurRad="53340" dist="26670" dir="13500000" algn="bl" rotWithShape="0">
              <a:srgbClr val="FFFFFF">
                <a:alpha val="70000"/>
              </a:srgbClr>
            </a:outerShdw>
          </a:effectLst>
        </p:spPr>
        <p:txBody>
          <a:bodyPr/>
          <a:lstStyle/>
          <a:p>
            <a:endParaRPr lang="fr-FR"/>
          </a:p>
        </p:txBody>
      </p:sp>
      <p:sp>
        <p:nvSpPr>
          <p:cNvPr id="24" name="Text 22"/>
          <p:cNvSpPr/>
          <p:nvPr/>
        </p:nvSpPr>
        <p:spPr>
          <a:xfrm>
            <a:off x="9796939" y="4465796"/>
            <a:ext cx="183713"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6</a:t>
            </a:r>
            <a:endParaRPr lang="en-US" sz="2650" dirty="0"/>
          </a:p>
        </p:txBody>
      </p:sp>
      <p:sp>
        <p:nvSpPr>
          <p:cNvPr id="25" name="Text 23"/>
          <p:cNvSpPr/>
          <p:nvPr/>
        </p:nvSpPr>
        <p:spPr>
          <a:xfrm>
            <a:off x="10349151" y="4393168"/>
            <a:ext cx="2869763" cy="356235"/>
          </a:xfrm>
          <a:prstGeom prst="rect">
            <a:avLst/>
          </a:prstGeom>
          <a:noFill/>
          <a:ln/>
        </p:spPr>
        <p:txBody>
          <a:bodyPr wrap="none" lIns="0" tIns="0" rIns="0" bIns="0" rtlCol="0" anchor="t"/>
          <a:lstStyle/>
          <a:p>
            <a:pPr marL="0" indent="0">
              <a:lnSpc>
                <a:spcPts val="2800"/>
              </a:lnSpc>
              <a:buNone/>
            </a:pPr>
            <a:r>
              <a:rPr lang="fr-FR" sz="1800" b="1" i="0" u="none" strike="noStrike" dirty="0">
                <a:solidFill>
                  <a:srgbClr val="000000"/>
                </a:solidFill>
                <a:effectLst/>
                <a:latin typeface="Arial" panose="020B0604020202020204" pitchFamily="34" charset="0"/>
              </a:rPr>
              <a:t>Conclusion</a:t>
            </a:r>
            <a:endParaRPr lang="en-US" sz="2200" dirty="0"/>
          </a:p>
        </p:txBody>
      </p:sp>
      <p:sp>
        <p:nvSpPr>
          <p:cNvPr id="31" name="Rectangle 30">
            <a:extLst>
              <a:ext uri="{FF2B5EF4-FFF2-40B4-BE49-F238E27FC236}">
                <a16:creationId xmlns:a16="http://schemas.microsoft.com/office/drawing/2014/main" id="{03C537AD-D3AB-0767-F349-605570270F65}"/>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7068F4"/>
              </a:solidFill>
            </a:endParaRPr>
          </a:p>
        </p:txBody>
      </p:sp>
      <p:sp>
        <p:nvSpPr>
          <p:cNvPr id="6" name="Text 10">
            <a:extLst>
              <a:ext uri="{FF2B5EF4-FFF2-40B4-BE49-F238E27FC236}">
                <a16:creationId xmlns:a16="http://schemas.microsoft.com/office/drawing/2014/main" id="{6A60271F-8F05-5D04-FC5D-F5CCE912ADD1}"/>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2</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9" grpId="0" animBg="1"/>
      <p:bldP spid="11" grpId="0" animBg="1"/>
      <p:bldP spid="13" grpId="0" animBg="1"/>
      <p:bldP spid="15" grpId="0" animBg="1"/>
      <p:bldP spid="17" grpId="0" animBg="1"/>
      <p:bldP spid="19" grpId="0" animBg="1"/>
      <p:bldP spid="21" grpId="0" animBg="1"/>
      <p:bldP spid="2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52556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Contexte de la dataset</a:t>
            </a:r>
            <a:endParaRPr lang="en-US" sz="4450" dirty="0"/>
          </a:p>
        </p:txBody>
      </p:sp>
      <p:sp>
        <p:nvSpPr>
          <p:cNvPr id="4" name="Shape 1"/>
          <p:cNvSpPr/>
          <p:nvPr/>
        </p:nvSpPr>
        <p:spPr>
          <a:xfrm>
            <a:off x="758309" y="4563189"/>
            <a:ext cx="13113782" cy="2848928"/>
          </a:xfrm>
          <a:prstGeom prst="roundRect">
            <a:avLst>
              <a:gd name="adj" fmla="val 6845"/>
            </a:avLst>
          </a:prstGeom>
          <a:noFill/>
          <a:ln w="7620">
            <a:solidFill>
              <a:srgbClr val="000000">
                <a:alpha val="8000"/>
              </a:srgbClr>
            </a:solidFill>
            <a:prstDash val="solid"/>
          </a:ln>
        </p:spPr>
        <p:txBody>
          <a:bodyPr/>
          <a:lstStyle/>
          <a:p>
            <a:endParaRPr lang="fr-FR"/>
          </a:p>
        </p:txBody>
      </p:sp>
      <p:sp>
        <p:nvSpPr>
          <p:cNvPr id="5" name="Shape 2"/>
          <p:cNvSpPr/>
          <p:nvPr/>
        </p:nvSpPr>
        <p:spPr>
          <a:xfrm>
            <a:off x="765929" y="4570809"/>
            <a:ext cx="13098542" cy="621744"/>
          </a:xfrm>
          <a:prstGeom prst="rect">
            <a:avLst/>
          </a:prstGeom>
          <a:solidFill>
            <a:srgbClr val="FFFFFF">
              <a:alpha val="4000"/>
            </a:srgbClr>
          </a:solidFill>
          <a:ln/>
        </p:spPr>
        <p:txBody>
          <a:bodyPr/>
          <a:lstStyle/>
          <a:p>
            <a:endParaRPr lang="fr-FR"/>
          </a:p>
        </p:txBody>
      </p:sp>
      <p:sp>
        <p:nvSpPr>
          <p:cNvPr id="6" name="Text 3"/>
          <p:cNvSpPr/>
          <p:nvPr/>
        </p:nvSpPr>
        <p:spPr>
          <a:xfrm>
            <a:off x="982504" y="4708327"/>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Source</a:t>
            </a:r>
            <a:endParaRPr lang="en-US" sz="1700" dirty="0"/>
          </a:p>
        </p:txBody>
      </p:sp>
      <p:sp>
        <p:nvSpPr>
          <p:cNvPr id="7" name="Text 4"/>
          <p:cNvSpPr/>
          <p:nvPr/>
        </p:nvSpPr>
        <p:spPr>
          <a:xfrm>
            <a:off x="7535585" y="4708327"/>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Données clients d’institutions financières</a:t>
            </a:r>
            <a:endParaRPr lang="en-US" sz="1700" dirty="0"/>
          </a:p>
        </p:txBody>
      </p:sp>
      <p:sp>
        <p:nvSpPr>
          <p:cNvPr id="8" name="Shape 5"/>
          <p:cNvSpPr/>
          <p:nvPr/>
        </p:nvSpPr>
        <p:spPr>
          <a:xfrm>
            <a:off x="765929" y="5192554"/>
            <a:ext cx="13098542" cy="621744"/>
          </a:xfrm>
          <a:prstGeom prst="rect">
            <a:avLst/>
          </a:prstGeom>
          <a:solidFill>
            <a:srgbClr val="000000">
              <a:alpha val="4000"/>
            </a:srgbClr>
          </a:solidFill>
          <a:ln/>
        </p:spPr>
        <p:txBody>
          <a:bodyPr/>
          <a:lstStyle/>
          <a:p>
            <a:endParaRPr lang="fr-FR"/>
          </a:p>
        </p:txBody>
      </p:sp>
      <p:sp>
        <p:nvSpPr>
          <p:cNvPr id="9" name="Text 6"/>
          <p:cNvSpPr/>
          <p:nvPr/>
        </p:nvSpPr>
        <p:spPr>
          <a:xfrm>
            <a:off x="982504" y="5330071"/>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Objectif</a:t>
            </a:r>
            <a:endParaRPr lang="en-US" sz="1700" dirty="0"/>
          </a:p>
        </p:txBody>
      </p:sp>
      <p:sp>
        <p:nvSpPr>
          <p:cNvPr id="10" name="Text 7"/>
          <p:cNvSpPr/>
          <p:nvPr/>
        </p:nvSpPr>
        <p:spPr>
          <a:xfrm>
            <a:off x="7535585" y="5330071"/>
            <a:ext cx="6112312" cy="346710"/>
          </a:xfrm>
          <a:prstGeom prst="rect">
            <a:avLst/>
          </a:prstGeom>
          <a:noFill/>
          <a:ln/>
        </p:spPr>
        <p:txBody>
          <a:bodyPr wrap="none" lIns="0" tIns="0" rIns="0" bIns="0" rtlCol="0" anchor="t"/>
          <a:lstStyle/>
          <a:p>
            <a:pPr marL="0" indent="0">
              <a:lnSpc>
                <a:spcPts val="2700"/>
              </a:lnSpc>
              <a:buNone/>
            </a:pPr>
            <a:r>
              <a:rPr lang="en-US" sz="1700" dirty="0" err="1">
                <a:solidFill>
                  <a:srgbClr val="272525"/>
                </a:solidFill>
                <a:latin typeface="Montserrat" pitchFamily="34" charset="0"/>
                <a:ea typeface="Montserrat" pitchFamily="34" charset="-122"/>
                <a:cs typeface="Montserrat" pitchFamily="34" charset="-120"/>
              </a:rPr>
              <a:t>Prédire</a:t>
            </a:r>
            <a:r>
              <a:rPr lang="en-US" sz="1700" dirty="0">
                <a:solidFill>
                  <a:srgbClr val="272525"/>
                </a:solidFill>
                <a:latin typeface="Montserrat" pitchFamily="34" charset="0"/>
                <a:ea typeface="Montserrat" pitchFamily="34" charset="-122"/>
                <a:cs typeface="Montserrat" pitchFamily="34" charset="-120"/>
              </a:rPr>
              <a:t> le Score Credit (Faible, Moyen, Élevé)</a:t>
            </a:r>
            <a:endParaRPr lang="en-US" sz="1700" dirty="0"/>
          </a:p>
        </p:txBody>
      </p:sp>
      <p:sp>
        <p:nvSpPr>
          <p:cNvPr id="11" name="Shape 8"/>
          <p:cNvSpPr/>
          <p:nvPr/>
        </p:nvSpPr>
        <p:spPr>
          <a:xfrm>
            <a:off x="765929" y="5814298"/>
            <a:ext cx="13098542" cy="968454"/>
          </a:xfrm>
          <a:prstGeom prst="rect">
            <a:avLst/>
          </a:prstGeom>
          <a:solidFill>
            <a:srgbClr val="FFFFFF">
              <a:alpha val="4000"/>
            </a:srgbClr>
          </a:solidFill>
          <a:ln/>
        </p:spPr>
        <p:txBody>
          <a:bodyPr/>
          <a:lstStyle/>
          <a:p>
            <a:endParaRPr lang="fr-FR"/>
          </a:p>
        </p:txBody>
      </p:sp>
      <p:sp>
        <p:nvSpPr>
          <p:cNvPr id="12" name="Text 9"/>
          <p:cNvSpPr/>
          <p:nvPr/>
        </p:nvSpPr>
        <p:spPr>
          <a:xfrm>
            <a:off x="982504" y="5951815"/>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Variables principales</a:t>
            </a:r>
            <a:endParaRPr lang="en-US" sz="1700" dirty="0"/>
          </a:p>
        </p:txBody>
      </p:sp>
      <p:sp>
        <p:nvSpPr>
          <p:cNvPr id="13" name="Text 10"/>
          <p:cNvSpPr/>
          <p:nvPr/>
        </p:nvSpPr>
        <p:spPr>
          <a:xfrm>
            <a:off x="7535585" y="5951815"/>
            <a:ext cx="611231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Outstanding\_Debt, Credit\_Utilization\_Ratio, Payment\_Behaviour</a:t>
            </a:r>
            <a:endParaRPr lang="en-US" sz="1700" dirty="0"/>
          </a:p>
        </p:txBody>
      </p:sp>
      <p:sp>
        <p:nvSpPr>
          <p:cNvPr id="14" name="Shape 11"/>
          <p:cNvSpPr/>
          <p:nvPr/>
        </p:nvSpPr>
        <p:spPr>
          <a:xfrm>
            <a:off x="765929" y="6782753"/>
            <a:ext cx="13098542" cy="621744"/>
          </a:xfrm>
          <a:prstGeom prst="rect">
            <a:avLst/>
          </a:prstGeom>
          <a:solidFill>
            <a:srgbClr val="000000">
              <a:alpha val="4000"/>
            </a:srgbClr>
          </a:solidFill>
          <a:ln/>
        </p:spPr>
        <p:txBody>
          <a:bodyPr/>
          <a:lstStyle/>
          <a:p>
            <a:endParaRPr lang="fr-FR"/>
          </a:p>
        </p:txBody>
      </p:sp>
      <p:sp>
        <p:nvSpPr>
          <p:cNvPr id="15" name="Text 12"/>
          <p:cNvSpPr/>
          <p:nvPr/>
        </p:nvSpPr>
        <p:spPr>
          <a:xfrm>
            <a:off x="982504" y="6920270"/>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Taille</a:t>
            </a:r>
            <a:endParaRPr lang="en-US" sz="1700" dirty="0"/>
          </a:p>
        </p:txBody>
      </p:sp>
      <p:sp>
        <p:nvSpPr>
          <p:cNvPr id="16" name="Text 13"/>
          <p:cNvSpPr/>
          <p:nvPr/>
        </p:nvSpPr>
        <p:spPr>
          <a:xfrm>
            <a:off x="7535585" y="6920270"/>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100 000 lignes avant nettoyage, 22 365 après nettoyage</a:t>
            </a:r>
            <a:endParaRPr lang="en-US" sz="1700" dirty="0"/>
          </a:p>
        </p:txBody>
      </p:sp>
      <p:sp>
        <p:nvSpPr>
          <p:cNvPr id="17" name="Rectangle 16">
            <a:extLst>
              <a:ext uri="{FF2B5EF4-FFF2-40B4-BE49-F238E27FC236}">
                <a16:creationId xmlns:a16="http://schemas.microsoft.com/office/drawing/2014/main" id="{1A0D76C5-D23D-23D8-B9C2-866B7AF4251C}"/>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ext 10">
            <a:extLst>
              <a:ext uri="{FF2B5EF4-FFF2-40B4-BE49-F238E27FC236}">
                <a16:creationId xmlns:a16="http://schemas.microsoft.com/office/drawing/2014/main" id="{C6315786-AF3A-A027-2F7C-79A08530AF4B}"/>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3</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12" grpId="0" animBg="1"/>
      <p:bldP spid="13"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302073"/>
            <a:ext cx="999684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Exploration et Préparation des Données</a:t>
            </a:r>
            <a:endParaRPr lang="en-US" sz="4450" b="1" dirty="0"/>
          </a:p>
        </p:txBody>
      </p:sp>
      <p:sp>
        <p:nvSpPr>
          <p:cNvPr id="3" name="Text 1"/>
          <p:cNvSpPr/>
          <p:nvPr/>
        </p:nvSpPr>
        <p:spPr>
          <a:xfrm>
            <a:off x="758309" y="525218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Analyse des Données</a:t>
            </a:r>
            <a:endParaRPr lang="en-US" sz="2200" dirty="0"/>
          </a:p>
        </p:txBody>
      </p:sp>
      <p:sp>
        <p:nvSpPr>
          <p:cNvPr id="4" name="Text 2"/>
          <p:cNvSpPr/>
          <p:nvPr/>
        </p:nvSpPr>
        <p:spPr>
          <a:xfrm>
            <a:off x="758309" y="5824994"/>
            <a:ext cx="4018359" cy="1386840"/>
          </a:xfrm>
          <a:prstGeom prst="rect">
            <a:avLst/>
          </a:prstGeom>
          <a:noFill/>
          <a:ln/>
        </p:spPr>
        <p:txBody>
          <a:bodyPr wrap="square" lIns="0" tIns="0" rIns="0" bIns="0" rtlCol="0" anchor="t"/>
          <a:lstStyle/>
          <a:p>
            <a:pPr marL="0" indent="0" algn="just">
              <a:lnSpc>
                <a:spcPts val="2700"/>
              </a:lnSpc>
              <a:buNone/>
            </a:pPr>
            <a:r>
              <a:rPr lang="en-US" sz="1700" dirty="0">
                <a:solidFill>
                  <a:srgbClr val="272525"/>
                </a:solidFill>
                <a:latin typeface="Montserrat" pitchFamily="34" charset="0"/>
                <a:ea typeface="Montserrat" pitchFamily="34" charset="-122"/>
                <a:cs typeface="Montserrat" pitchFamily="34" charset="-120"/>
              </a:rPr>
              <a:t>Inspection des valeurs manquantes et des distributions pour chaque variable. Détection et traitement des outliers.</a:t>
            </a:r>
            <a:endParaRPr lang="en-US" sz="1700" dirty="0"/>
          </a:p>
        </p:txBody>
      </p:sp>
      <p:sp>
        <p:nvSpPr>
          <p:cNvPr id="5" name="Text 3"/>
          <p:cNvSpPr/>
          <p:nvPr/>
        </p:nvSpPr>
        <p:spPr>
          <a:xfrm>
            <a:off x="5312926" y="5252184"/>
            <a:ext cx="2977515"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Nettoyage des Données</a:t>
            </a:r>
            <a:endParaRPr lang="en-US" sz="2200" dirty="0"/>
          </a:p>
        </p:txBody>
      </p:sp>
      <p:sp>
        <p:nvSpPr>
          <p:cNvPr id="6" name="Text 4"/>
          <p:cNvSpPr/>
          <p:nvPr/>
        </p:nvSpPr>
        <p:spPr>
          <a:xfrm>
            <a:off x="5312926" y="5824994"/>
            <a:ext cx="4018359" cy="1040130"/>
          </a:xfrm>
          <a:prstGeom prst="rect">
            <a:avLst/>
          </a:prstGeom>
          <a:noFill/>
          <a:ln/>
        </p:spPr>
        <p:txBody>
          <a:bodyPr wrap="square" lIns="0" tIns="0" rIns="0" bIns="0" rtlCol="0" anchor="t"/>
          <a:lstStyle/>
          <a:p>
            <a:pPr marL="0" indent="0" algn="just">
              <a:lnSpc>
                <a:spcPts val="2700"/>
              </a:lnSpc>
              <a:buNone/>
            </a:pPr>
            <a:r>
              <a:rPr lang="en-US" sz="1700" dirty="0">
                <a:solidFill>
                  <a:srgbClr val="272525"/>
                </a:solidFill>
                <a:latin typeface="Montserrat" pitchFamily="34" charset="0"/>
                <a:ea typeface="Montserrat" pitchFamily="34" charset="-122"/>
                <a:cs typeface="Montserrat" pitchFamily="34" charset="-120"/>
              </a:rPr>
              <a:t>Imputation des valeurs manquantes à l’aide de </a:t>
            </a:r>
            <a:r>
              <a:rPr lang="en-US" sz="1700" b="1" dirty="0">
                <a:solidFill>
                  <a:srgbClr val="272525"/>
                </a:solidFill>
                <a:latin typeface="Montserrat" pitchFamily="34" charset="0"/>
                <a:ea typeface="Montserrat" pitchFamily="34" charset="-122"/>
                <a:cs typeface="Montserrat" pitchFamily="34" charset="-120"/>
              </a:rPr>
              <a:t>KNN</a:t>
            </a:r>
            <a:r>
              <a:rPr lang="en-US" sz="1700" dirty="0">
                <a:solidFill>
                  <a:srgbClr val="272525"/>
                </a:solidFill>
                <a:latin typeface="Montserrat" pitchFamily="34" charset="0"/>
                <a:ea typeface="Montserrat" pitchFamily="34" charset="-122"/>
                <a:cs typeface="Montserrat" pitchFamily="34" charset="-120"/>
              </a:rPr>
              <a:t> Imputer et encodage des variables catégoriques.</a:t>
            </a:r>
            <a:endParaRPr lang="en-US" sz="1700" dirty="0"/>
          </a:p>
        </p:txBody>
      </p:sp>
      <p:sp>
        <p:nvSpPr>
          <p:cNvPr id="7" name="Text 5"/>
          <p:cNvSpPr/>
          <p:nvPr/>
        </p:nvSpPr>
        <p:spPr>
          <a:xfrm>
            <a:off x="9867543" y="5252184"/>
            <a:ext cx="4018359" cy="712470"/>
          </a:xfrm>
          <a:prstGeom prst="rect">
            <a:avLst/>
          </a:prstGeom>
          <a:noFill/>
          <a:ln/>
        </p:spPr>
        <p:txBody>
          <a:bodyPr wrap="squar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Standardisation et Normalisation</a:t>
            </a:r>
            <a:endParaRPr lang="en-US" sz="2200" dirty="0"/>
          </a:p>
        </p:txBody>
      </p:sp>
      <p:sp>
        <p:nvSpPr>
          <p:cNvPr id="8" name="Text 6"/>
          <p:cNvSpPr/>
          <p:nvPr/>
        </p:nvSpPr>
        <p:spPr>
          <a:xfrm>
            <a:off x="9867543" y="6181229"/>
            <a:ext cx="4018359" cy="1040130"/>
          </a:xfrm>
          <a:prstGeom prst="rect">
            <a:avLst/>
          </a:prstGeom>
          <a:noFill/>
          <a:ln/>
        </p:spPr>
        <p:txBody>
          <a:bodyPr wrap="square" lIns="0" tIns="0" rIns="0" bIns="0" rtlCol="0" anchor="t"/>
          <a:lstStyle/>
          <a:p>
            <a:pPr marL="0" indent="0" algn="just">
              <a:lnSpc>
                <a:spcPts val="2700"/>
              </a:lnSpc>
              <a:buNone/>
            </a:pPr>
            <a:r>
              <a:rPr lang="en-US" sz="1700" dirty="0">
                <a:solidFill>
                  <a:srgbClr val="272525"/>
                </a:solidFill>
                <a:latin typeface="Montserrat" pitchFamily="34" charset="0"/>
                <a:ea typeface="Montserrat" pitchFamily="34" charset="-122"/>
                <a:cs typeface="Montserrat" pitchFamily="34" charset="-120"/>
              </a:rPr>
              <a:t>Application de </a:t>
            </a:r>
            <a:r>
              <a:rPr lang="en-US" sz="1700" b="1" dirty="0">
                <a:solidFill>
                  <a:srgbClr val="272525"/>
                </a:solidFill>
                <a:latin typeface="Montserrat" pitchFamily="34" charset="0"/>
                <a:ea typeface="Montserrat" pitchFamily="34" charset="-122"/>
                <a:cs typeface="Montserrat" pitchFamily="34" charset="-120"/>
              </a:rPr>
              <a:t>StandardScaler</a:t>
            </a:r>
            <a:r>
              <a:rPr lang="en-US" sz="1700" dirty="0">
                <a:solidFill>
                  <a:srgbClr val="272525"/>
                </a:solidFill>
                <a:latin typeface="Montserrat" pitchFamily="34" charset="0"/>
                <a:ea typeface="Montserrat" pitchFamily="34" charset="-122"/>
                <a:cs typeface="Montserrat" pitchFamily="34" charset="-120"/>
              </a:rPr>
              <a:t> pour réduire l’échelle des variables et améliorer la stabilité des modèles.</a:t>
            </a:r>
            <a:endParaRPr lang="en-US" sz="1700" dirty="0"/>
          </a:p>
        </p:txBody>
      </p:sp>
      <p:sp>
        <p:nvSpPr>
          <p:cNvPr id="9" name="Rectangle 8">
            <a:extLst>
              <a:ext uri="{FF2B5EF4-FFF2-40B4-BE49-F238E27FC236}">
                <a16:creationId xmlns:a16="http://schemas.microsoft.com/office/drawing/2014/main" id="{EA6DD66C-2A28-0470-84D7-1FAD97C03190}"/>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raphique 12" descr="Nettoyage à la main avec un remplissage uni">
            <a:extLst>
              <a:ext uri="{FF2B5EF4-FFF2-40B4-BE49-F238E27FC236}">
                <a16:creationId xmlns:a16="http://schemas.microsoft.com/office/drawing/2014/main" id="{CE1E663C-0387-1867-8ECC-FA8EA78C2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4483" y="3791131"/>
            <a:ext cx="914400" cy="914400"/>
          </a:xfrm>
          <a:prstGeom prst="rect">
            <a:avLst/>
          </a:prstGeom>
        </p:spPr>
      </p:pic>
      <p:pic>
        <p:nvPicPr>
          <p:cNvPr id="17" name="Graphique 16" descr="Distribution normale avec un remplissage uni">
            <a:extLst>
              <a:ext uri="{FF2B5EF4-FFF2-40B4-BE49-F238E27FC236}">
                <a16:creationId xmlns:a16="http://schemas.microsoft.com/office/drawing/2014/main" id="{5D0CDB54-0416-34A9-8561-E036768E70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5154" y="3788864"/>
            <a:ext cx="914400" cy="914400"/>
          </a:xfrm>
          <a:prstGeom prst="rect">
            <a:avLst/>
          </a:prstGeom>
        </p:spPr>
      </p:pic>
      <p:pic>
        <p:nvPicPr>
          <p:cNvPr id="19" name="Graphique 18" descr="Statistiques avec un remplissage uni">
            <a:extLst>
              <a:ext uri="{FF2B5EF4-FFF2-40B4-BE49-F238E27FC236}">
                <a16:creationId xmlns:a16="http://schemas.microsoft.com/office/drawing/2014/main" id="{29FECD08-8A9D-AD04-9E7F-4B04AE1209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5021" y="3788864"/>
            <a:ext cx="914400" cy="914400"/>
          </a:xfrm>
          <a:prstGeom prst="rect">
            <a:avLst/>
          </a:prstGeom>
        </p:spPr>
      </p:pic>
      <p:sp>
        <p:nvSpPr>
          <p:cNvPr id="10" name="Text 10">
            <a:extLst>
              <a:ext uri="{FF2B5EF4-FFF2-40B4-BE49-F238E27FC236}">
                <a16:creationId xmlns:a16="http://schemas.microsoft.com/office/drawing/2014/main" id="{F7969D9F-A5F5-A74A-1679-57F0A0771934}"/>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4</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9140" y="747355"/>
            <a:ext cx="6624161" cy="694730"/>
          </a:xfrm>
          <a:prstGeom prst="rect">
            <a:avLst/>
          </a:prstGeom>
          <a:noFill/>
          <a:ln/>
        </p:spPr>
        <p:txBody>
          <a:bodyPr wrap="none" lIns="0" tIns="0" rIns="0" bIns="0" rtlCol="0" anchor="t"/>
          <a:lstStyle/>
          <a:p>
            <a:pPr marL="0" indent="0">
              <a:lnSpc>
                <a:spcPts val="5450"/>
              </a:lnSpc>
              <a:buNone/>
            </a:pPr>
            <a:r>
              <a:rPr lang="en-US" sz="4350" b="1" dirty="0">
                <a:solidFill>
                  <a:srgbClr val="7068F4"/>
                </a:solidFill>
                <a:latin typeface="Barlow Bold" pitchFamily="34" charset="0"/>
                <a:ea typeface="Barlow Bold" pitchFamily="34" charset="-122"/>
                <a:cs typeface="Barlow Bold" pitchFamily="34" charset="-120"/>
              </a:rPr>
              <a:t>Analyse Exploratoire (EDA)</a:t>
            </a:r>
            <a:endParaRPr lang="en-US" sz="4350" dirty="0"/>
          </a:p>
        </p:txBody>
      </p:sp>
      <p:sp>
        <p:nvSpPr>
          <p:cNvPr id="4" name="Text 1"/>
          <p:cNvSpPr/>
          <p:nvPr/>
        </p:nvSpPr>
        <p:spPr>
          <a:xfrm>
            <a:off x="739140" y="5994440"/>
            <a:ext cx="4049435" cy="34730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Distribution de la tolerance du retard</a:t>
            </a:r>
            <a:endParaRPr lang="en-US" sz="2150" dirty="0"/>
          </a:p>
        </p:txBody>
      </p:sp>
      <p:sp>
        <p:nvSpPr>
          <p:cNvPr id="5" name="Text 2"/>
          <p:cNvSpPr/>
          <p:nvPr/>
        </p:nvSpPr>
        <p:spPr>
          <a:xfrm>
            <a:off x="739140" y="6468428"/>
            <a:ext cx="6417707"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Montserrat" pitchFamily="34" charset="0"/>
                <a:ea typeface="Montserrat" pitchFamily="34" charset="-122"/>
                <a:cs typeface="Montserrat" pitchFamily="34" charset="-120"/>
              </a:rPr>
              <a:t>Analyse de la répartition des scores de crédit pour identifier les classes dominantes et les éventuels déséquilibres.</a:t>
            </a:r>
            <a:endParaRPr lang="en-US" sz="1650" dirty="0"/>
          </a:p>
        </p:txBody>
      </p:sp>
      <p:sp>
        <p:nvSpPr>
          <p:cNvPr id="7" name="Text 3"/>
          <p:cNvSpPr/>
          <p:nvPr/>
        </p:nvSpPr>
        <p:spPr>
          <a:xfrm>
            <a:off x="7473553" y="5994440"/>
            <a:ext cx="6368534" cy="34730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Distribution de num de Carte de Crédit</a:t>
            </a:r>
            <a:endParaRPr lang="en-US" sz="2150" dirty="0"/>
          </a:p>
        </p:txBody>
      </p:sp>
      <p:sp>
        <p:nvSpPr>
          <p:cNvPr id="8" name="Text 4"/>
          <p:cNvSpPr/>
          <p:nvPr/>
        </p:nvSpPr>
        <p:spPr>
          <a:xfrm>
            <a:off x="7473553" y="6468428"/>
            <a:ext cx="6417707" cy="101369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Montserrat" pitchFamily="34" charset="0"/>
                <a:ea typeface="Montserrat" pitchFamily="34" charset="-122"/>
                <a:cs typeface="Montserrat" pitchFamily="34" charset="-120"/>
              </a:rPr>
              <a:t>Exploration de la relation entre le ratio d’utilisation du crédit et les retards de paiement pour identifier les facteurs d’influence clés.</a:t>
            </a:r>
            <a:endParaRPr lang="en-US" sz="1650" dirty="0"/>
          </a:p>
        </p:txBody>
      </p:sp>
      <p:sp>
        <p:nvSpPr>
          <p:cNvPr id="9" name="Rectangle 8">
            <a:extLst>
              <a:ext uri="{FF2B5EF4-FFF2-40B4-BE49-F238E27FC236}">
                <a16:creationId xmlns:a16="http://schemas.microsoft.com/office/drawing/2014/main" id="{5A48D2C6-6AD6-B81C-3B8B-FD17464166B3}"/>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a:extLst>
              <a:ext uri="{FF2B5EF4-FFF2-40B4-BE49-F238E27FC236}">
                <a16:creationId xmlns:a16="http://schemas.microsoft.com/office/drawing/2014/main" id="{F527D08B-524A-FEC9-012F-18D65BCE4314}"/>
              </a:ext>
            </a:extLst>
          </p:cNvPr>
          <p:cNvPicPr>
            <a:picLocks noChangeAspect="1"/>
          </p:cNvPicPr>
          <p:nvPr/>
        </p:nvPicPr>
        <p:blipFill>
          <a:blip r:embed="rId3"/>
          <a:stretch>
            <a:fillRect/>
          </a:stretch>
        </p:blipFill>
        <p:spPr>
          <a:xfrm>
            <a:off x="739140" y="1697176"/>
            <a:ext cx="6029325" cy="4200525"/>
          </a:xfrm>
          <a:prstGeom prst="rect">
            <a:avLst/>
          </a:prstGeom>
        </p:spPr>
      </p:pic>
      <p:pic>
        <p:nvPicPr>
          <p:cNvPr id="15" name="Image 14">
            <a:extLst>
              <a:ext uri="{FF2B5EF4-FFF2-40B4-BE49-F238E27FC236}">
                <a16:creationId xmlns:a16="http://schemas.microsoft.com/office/drawing/2014/main" id="{AF8147EF-7078-D2F4-B60F-3E1EFAC11A44}"/>
              </a:ext>
            </a:extLst>
          </p:cNvPr>
          <p:cNvPicPr>
            <a:picLocks noChangeAspect="1"/>
          </p:cNvPicPr>
          <p:nvPr/>
        </p:nvPicPr>
        <p:blipFill>
          <a:blip r:embed="rId4"/>
          <a:stretch>
            <a:fillRect/>
          </a:stretch>
        </p:blipFill>
        <p:spPr>
          <a:xfrm>
            <a:off x="7315200" y="1708580"/>
            <a:ext cx="6057900" cy="4181475"/>
          </a:xfrm>
          <a:prstGeom prst="rect">
            <a:avLst/>
          </a:prstGeom>
        </p:spPr>
      </p:pic>
      <p:sp>
        <p:nvSpPr>
          <p:cNvPr id="3" name="Text 10">
            <a:extLst>
              <a:ext uri="{FF2B5EF4-FFF2-40B4-BE49-F238E27FC236}">
                <a16:creationId xmlns:a16="http://schemas.microsoft.com/office/drawing/2014/main" id="{1CA18D88-EA1C-A57B-2FAA-2E4B66328247}"/>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5</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0689" y="791500"/>
            <a:ext cx="980241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Transformation des Données</a:t>
            </a:r>
            <a:endParaRPr lang="en-US" sz="4450" dirty="0"/>
          </a:p>
        </p:txBody>
      </p:sp>
      <p:sp>
        <p:nvSpPr>
          <p:cNvPr id="4" name="Text 2"/>
          <p:cNvSpPr/>
          <p:nvPr/>
        </p:nvSpPr>
        <p:spPr>
          <a:xfrm>
            <a:off x="8347888" y="2825860"/>
            <a:ext cx="6106233" cy="1137522"/>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Création de nouvelles variables à partir des données existantes</a:t>
            </a:r>
          </a:p>
          <a:p>
            <a:pPr marL="285750" indent="-285750">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Transformation des variables continues en catégories.</a:t>
            </a:r>
            <a:endParaRPr lang="en-US" sz="1700" dirty="0"/>
          </a:p>
        </p:txBody>
      </p:sp>
      <p:graphicFrame>
        <p:nvGraphicFramePr>
          <p:cNvPr id="7" name="Diagramme 6">
            <a:extLst>
              <a:ext uri="{FF2B5EF4-FFF2-40B4-BE49-F238E27FC236}">
                <a16:creationId xmlns:a16="http://schemas.microsoft.com/office/drawing/2014/main" id="{C339C480-9938-7730-65AA-98F189BA3619}"/>
              </a:ext>
            </a:extLst>
          </p:cNvPr>
          <p:cNvGraphicFramePr/>
          <p:nvPr>
            <p:extLst>
              <p:ext uri="{D42A27DB-BD31-4B8C-83A1-F6EECF244321}">
                <p14:modId xmlns:p14="http://schemas.microsoft.com/office/powerpoint/2010/main" val="4022030153"/>
              </p:ext>
            </p:extLst>
          </p:nvPr>
        </p:nvGraphicFramePr>
        <p:xfrm>
          <a:off x="2172777" y="2012015"/>
          <a:ext cx="8867687" cy="5339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2">
            <a:extLst>
              <a:ext uri="{FF2B5EF4-FFF2-40B4-BE49-F238E27FC236}">
                <a16:creationId xmlns:a16="http://schemas.microsoft.com/office/drawing/2014/main" id="{0B21F191-6214-9453-2AD2-2FB0904F9745}"/>
              </a:ext>
            </a:extLst>
          </p:cNvPr>
          <p:cNvSpPr/>
          <p:nvPr/>
        </p:nvSpPr>
        <p:spPr>
          <a:xfrm>
            <a:off x="368300" y="4268462"/>
            <a:ext cx="4976216" cy="1137522"/>
          </a:xfrm>
          <a:prstGeom prst="rect">
            <a:avLst/>
          </a:prstGeom>
          <a:noFill/>
          <a:ln/>
        </p:spPr>
        <p:txBody>
          <a:bodyPr wrap="square" lIns="0" tIns="0" rIns="0" bIns="0" rtlCol="0" anchor="t"/>
          <a:lstStyle/>
          <a:p>
            <a:pPr>
              <a:lnSpc>
                <a:spcPts val="2700"/>
              </a:lnSpc>
            </a:pPr>
            <a:r>
              <a:rPr lang="fr-FR" sz="1700" dirty="0">
                <a:solidFill>
                  <a:srgbClr val="272525"/>
                </a:solidFill>
                <a:latin typeface="Montserrat" pitchFamily="34" charset="0"/>
                <a:ea typeface="Montserrat" pitchFamily="34" charset="-122"/>
                <a:cs typeface="Montserrat" pitchFamily="34" charset="-120"/>
              </a:rPr>
              <a:t>Suppression ou transformation des valeurs extrêmes détectées dans les données.</a:t>
            </a:r>
            <a:endParaRPr lang="en-US" sz="1700" dirty="0"/>
          </a:p>
        </p:txBody>
      </p:sp>
      <p:sp>
        <p:nvSpPr>
          <p:cNvPr id="9" name="Text 2">
            <a:extLst>
              <a:ext uri="{FF2B5EF4-FFF2-40B4-BE49-F238E27FC236}">
                <a16:creationId xmlns:a16="http://schemas.microsoft.com/office/drawing/2014/main" id="{B22137F9-5FC6-CFA5-E79D-53D215AFBF5D}"/>
              </a:ext>
            </a:extLst>
          </p:cNvPr>
          <p:cNvSpPr/>
          <p:nvPr/>
        </p:nvSpPr>
        <p:spPr>
          <a:xfrm>
            <a:off x="8190230" y="5987794"/>
            <a:ext cx="6106233" cy="1137522"/>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fr-FR" sz="1700" dirty="0">
                <a:solidFill>
                  <a:srgbClr val="272525"/>
                </a:solidFill>
                <a:latin typeface="Montserrat" pitchFamily="34" charset="0"/>
                <a:ea typeface="Montserrat" pitchFamily="34" charset="-122"/>
                <a:cs typeface="Montserrat" pitchFamily="34" charset="-120"/>
              </a:rPr>
              <a:t>SMOTE (</a:t>
            </a:r>
            <a:r>
              <a:rPr lang="fr-FR" sz="1700" dirty="0" err="1">
                <a:solidFill>
                  <a:srgbClr val="272525"/>
                </a:solidFill>
                <a:latin typeface="Montserrat" pitchFamily="34" charset="0"/>
                <a:ea typeface="Montserrat" pitchFamily="34" charset="-122"/>
                <a:cs typeface="Montserrat" pitchFamily="34" charset="-120"/>
              </a:rPr>
              <a:t>Synthetic</a:t>
            </a:r>
            <a:r>
              <a:rPr lang="fr-FR" sz="1700" dirty="0">
                <a:solidFill>
                  <a:srgbClr val="272525"/>
                </a:solidFill>
                <a:latin typeface="Montserrat" pitchFamily="34" charset="0"/>
                <a:ea typeface="Montserrat" pitchFamily="34" charset="-122"/>
                <a:cs typeface="Montserrat" pitchFamily="34" charset="-120"/>
              </a:rPr>
              <a:t> </a:t>
            </a:r>
            <a:r>
              <a:rPr lang="fr-FR" sz="1700" dirty="0" err="1">
                <a:solidFill>
                  <a:srgbClr val="272525"/>
                </a:solidFill>
                <a:latin typeface="Montserrat" pitchFamily="34" charset="0"/>
                <a:ea typeface="Montserrat" pitchFamily="34" charset="-122"/>
                <a:cs typeface="Montserrat" pitchFamily="34" charset="-120"/>
              </a:rPr>
              <a:t>Minority</a:t>
            </a:r>
            <a:r>
              <a:rPr lang="fr-FR" sz="1700" dirty="0">
                <a:solidFill>
                  <a:srgbClr val="272525"/>
                </a:solidFill>
                <a:latin typeface="Montserrat" pitchFamily="34" charset="0"/>
                <a:ea typeface="Montserrat" pitchFamily="34" charset="-122"/>
                <a:cs typeface="Montserrat" pitchFamily="34" charset="-120"/>
              </a:rPr>
              <a:t> Over-sampling Technique) pour créer des données synthétiques et équilibrer les classes.</a:t>
            </a:r>
            <a:endParaRPr lang="en-US" sz="1700" dirty="0"/>
          </a:p>
        </p:txBody>
      </p:sp>
      <p:sp>
        <p:nvSpPr>
          <p:cNvPr id="10" name="Rectangle 9">
            <a:extLst>
              <a:ext uri="{FF2B5EF4-FFF2-40B4-BE49-F238E27FC236}">
                <a16:creationId xmlns:a16="http://schemas.microsoft.com/office/drawing/2014/main" id="{3337420A-5745-2127-D9A6-BF65D11F510B}"/>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 10">
            <a:extLst>
              <a:ext uri="{FF2B5EF4-FFF2-40B4-BE49-F238E27FC236}">
                <a16:creationId xmlns:a16="http://schemas.microsoft.com/office/drawing/2014/main" id="{8A34047C-37E7-A2AB-FD62-F96A824095CF}"/>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6</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Graphic spid="7" grpId="0">
        <p:bldAsOne/>
      </p:bldGraphic>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05051" y="2945043"/>
            <a:ext cx="6575822" cy="712708"/>
          </a:xfrm>
          <a:prstGeom prst="rect">
            <a:avLst/>
          </a:prstGeom>
          <a:noFill/>
          <a:ln/>
        </p:spPr>
        <p:txBody>
          <a:bodyPr wrap="none" lIns="0" tIns="0" rIns="0" bIns="0" rtlCol="0" anchor="t"/>
          <a:lstStyle/>
          <a:p>
            <a:pPr marL="0" indent="0">
              <a:lnSpc>
                <a:spcPts val="5600"/>
              </a:lnSpc>
              <a:buNone/>
            </a:pPr>
            <a:r>
              <a:rPr lang="en-US" sz="4450" b="1" dirty="0" err="1">
                <a:solidFill>
                  <a:srgbClr val="7068F4"/>
                </a:solidFill>
                <a:latin typeface="Barlow Bold" pitchFamily="34" charset="0"/>
                <a:ea typeface="Barlow Bold" pitchFamily="34" charset="-122"/>
                <a:cs typeface="Barlow Bold" pitchFamily="34" charset="-120"/>
              </a:rPr>
              <a:t>Implémentation</a:t>
            </a:r>
            <a:r>
              <a:rPr lang="en-US" sz="4450" b="1" dirty="0">
                <a:solidFill>
                  <a:srgbClr val="7068F4"/>
                </a:solidFill>
                <a:latin typeface="Barlow Bold" pitchFamily="34" charset="0"/>
                <a:ea typeface="Barlow Bold" pitchFamily="34" charset="-122"/>
                <a:cs typeface="Barlow Bold" pitchFamily="34" charset="-120"/>
              </a:rPr>
              <a:t> </a:t>
            </a:r>
            <a:r>
              <a:rPr lang="en-US" sz="4450" b="1" dirty="0" err="1">
                <a:solidFill>
                  <a:srgbClr val="7068F4"/>
                </a:solidFill>
                <a:latin typeface="Barlow Bold" pitchFamily="34" charset="0"/>
                <a:ea typeface="Barlow Bold" pitchFamily="34" charset="-122"/>
                <a:cs typeface="Barlow Bold" pitchFamily="34" charset="-120"/>
              </a:rPr>
              <a:t>d’Algorithmes</a:t>
            </a:r>
            <a:r>
              <a:rPr lang="en-US" sz="4450" b="1" dirty="0">
                <a:solidFill>
                  <a:srgbClr val="7068F4"/>
                </a:solidFill>
                <a:latin typeface="Barlow Bold" pitchFamily="34" charset="0"/>
                <a:ea typeface="Barlow Bold" pitchFamily="34" charset="-122"/>
                <a:cs typeface="Barlow Bold" pitchFamily="34" charset="-120"/>
              </a:rPr>
              <a:t> </a:t>
            </a:r>
            <a:r>
              <a:rPr lang="en-US" sz="4450" b="1" dirty="0" err="1">
                <a:solidFill>
                  <a:srgbClr val="7068F4"/>
                </a:solidFill>
                <a:latin typeface="Barlow Bold" pitchFamily="34" charset="0"/>
                <a:ea typeface="Barlow Bold" pitchFamily="34" charset="-122"/>
                <a:cs typeface="Barlow Bold" pitchFamily="34" charset="-120"/>
              </a:rPr>
              <a:t>Avancés</a:t>
            </a:r>
            <a:endParaRPr lang="en-US" sz="4450" dirty="0"/>
          </a:p>
        </p:txBody>
      </p:sp>
      <p:sp>
        <p:nvSpPr>
          <p:cNvPr id="3" name="Text 1"/>
          <p:cNvSpPr/>
          <p:nvPr/>
        </p:nvSpPr>
        <p:spPr>
          <a:xfrm>
            <a:off x="305051" y="4367707"/>
            <a:ext cx="2915960"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Bagging et Boosting</a:t>
            </a:r>
            <a:endParaRPr lang="en-US" sz="2200" dirty="0"/>
          </a:p>
        </p:txBody>
      </p:sp>
      <p:sp>
        <p:nvSpPr>
          <p:cNvPr id="4" name="Text 2"/>
          <p:cNvSpPr/>
          <p:nvPr/>
        </p:nvSpPr>
        <p:spPr>
          <a:xfrm>
            <a:off x="327932" y="5132737"/>
            <a:ext cx="2915960"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2" charset="0"/>
                <a:ea typeface="Montserrat" pitchFamily="34" charset="-122"/>
                <a:cs typeface="Montserrat" pitchFamily="34" charset="-120"/>
              </a:rPr>
              <a:t>Random Forest</a:t>
            </a:r>
          </a:p>
          <a:p>
            <a:pPr marL="0" indent="0">
              <a:lnSpc>
                <a:spcPts val="2700"/>
              </a:lnSpc>
              <a:buNone/>
            </a:pPr>
            <a:r>
              <a:rPr lang="en-US" sz="1700" dirty="0">
                <a:latin typeface="Montserrat" panose="00000500000000000000" pitchFamily="2" charset="0"/>
              </a:rPr>
              <a:t>Gradient Boosting</a:t>
            </a:r>
          </a:p>
          <a:p>
            <a:pPr marL="0" indent="0">
              <a:lnSpc>
                <a:spcPts val="2700"/>
              </a:lnSpc>
              <a:buNone/>
            </a:pPr>
            <a:r>
              <a:rPr lang="en-US" sz="1700" dirty="0">
                <a:latin typeface="Montserrat" panose="00000500000000000000" pitchFamily="2" charset="0"/>
              </a:rPr>
              <a:t>Stacking</a:t>
            </a:r>
          </a:p>
        </p:txBody>
      </p:sp>
      <p:sp>
        <p:nvSpPr>
          <p:cNvPr id="5" name="Text 3"/>
          <p:cNvSpPr/>
          <p:nvPr/>
        </p:nvSpPr>
        <p:spPr>
          <a:xfrm>
            <a:off x="3315588" y="4367707"/>
            <a:ext cx="4037290" cy="356235"/>
          </a:xfrm>
          <a:prstGeom prst="rect">
            <a:avLst/>
          </a:prstGeom>
          <a:noFill/>
          <a:ln/>
        </p:spPr>
        <p:txBody>
          <a:bodyPr wrap="none" lIns="0" tIns="0" rIns="0" bIns="0" rtlCol="0" anchor="t"/>
          <a:lstStyle/>
          <a:p>
            <a:pPr marL="0" indent="0">
              <a:lnSpc>
                <a:spcPts val="2800"/>
              </a:lnSpc>
              <a:buNone/>
            </a:pPr>
            <a:r>
              <a:rPr lang="fr-FR" sz="2200" b="1" dirty="0">
                <a:solidFill>
                  <a:srgbClr val="7068F4"/>
                </a:solidFill>
                <a:latin typeface="Barlow Bold" pitchFamily="34" charset="0"/>
                <a:ea typeface="Barlow Bold" pitchFamily="34" charset="-122"/>
                <a:cs typeface="Barlow Bold" pitchFamily="34" charset="-120"/>
              </a:rPr>
              <a:t>Méthodes de Réseaux </a:t>
            </a:r>
          </a:p>
          <a:p>
            <a:pPr marL="0" indent="0">
              <a:lnSpc>
                <a:spcPts val="2800"/>
              </a:lnSpc>
              <a:buNone/>
            </a:pPr>
            <a:r>
              <a:rPr lang="fr-FR" sz="2200" b="1" dirty="0">
                <a:solidFill>
                  <a:srgbClr val="7068F4"/>
                </a:solidFill>
                <a:latin typeface="Barlow Bold" pitchFamily="34" charset="0"/>
                <a:ea typeface="Barlow Bold" pitchFamily="34" charset="-122"/>
                <a:cs typeface="Barlow Bold" pitchFamily="34" charset="-120"/>
              </a:rPr>
              <a:t>de Neurones</a:t>
            </a:r>
            <a:endParaRPr lang="en-US" sz="2200" dirty="0"/>
          </a:p>
        </p:txBody>
      </p:sp>
      <p:sp>
        <p:nvSpPr>
          <p:cNvPr id="6" name="Text 4"/>
          <p:cNvSpPr/>
          <p:nvPr/>
        </p:nvSpPr>
        <p:spPr>
          <a:xfrm>
            <a:off x="3291180" y="5168415"/>
            <a:ext cx="3803303" cy="1040130"/>
          </a:xfrm>
          <a:prstGeom prst="rect">
            <a:avLst/>
          </a:prstGeom>
          <a:noFill/>
          <a:ln/>
        </p:spPr>
        <p:txBody>
          <a:bodyPr wrap="square" lIns="0" tIns="0" rIns="0" bIns="0" rtlCol="0" anchor="t"/>
          <a:lstStyle/>
          <a:p>
            <a:pPr marL="0" indent="0">
              <a:lnSpc>
                <a:spcPts val="2700"/>
              </a:lnSpc>
              <a:buNone/>
            </a:pPr>
            <a:r>
              <a:rPr lang="fr-FR" sz="1700" dirty="0">
                <a:solidFill>
                  <a:srgbClr val="272525"/>
                </a:solidFill>
                <a:latin typeface="Montserrat" pitchFamily="34" charset="0"/>
                <a:ea typeface="Montserrat" pitchFamily="34" charset="-122"/>
                <a:cs typeface="Montserrat" pitchFamily="34" charset="-120"/>
              </a:rPr>
              <a:t>Implémenter un Perceptron Multicouche (</a:t>
            </a:r>
            <a:r>
              <a:rPr lang="fr-FR" sz="1700" b="1" dirty="0">
                <a:solidFill>
                  <a:srgbClr val="272525"/>
                </a:solidFill>
                <a:latin typeface="Montserrat" pitchFamily="34" charset="0"/>
                <a:ea typeface="Montserrat" pitchFamily="34" charset="-122"/>
                <a:cs typeface="Montserrat" pitchFamily="34" charset="-120"/>
              </a:rPr>
              <a:t>MLP</a:t>
            </a:r>
            <a:r>
              <a:rPr lang="fr-FR" sz="1700" dirty="0">
                <a:solidFill>
                  <a:srgbClr val="272525"/>
                </a:solidFill>
                <a:latin typeface="Montserrat" pitchFamily="34" charset="0"/>
                <a:ea typeface="Montserrat" pitchFamily="34" charset="-122"/>
                <a:cs typeface="Montserrat" pitchFamily="34" charset="-120"/>
              </a:rPr>
              <a:t>) ou un réseau de neurones basique pour montrer vos connaissances sur l’apprentissage profond.</a:t>
            </a:r>
            <a:endParaRPr lang="en-US" sz="1700" dirty="0"/>
          </a:p>
        </p:txBody>
      </p:sp>
      <p:sp>
        <p:nvSpPr>
          <p:cNvPr id="13" name="Rectangle 12">
            <a:extLst>
              <a:ext uri="{FF2B5EF4-FFF2-40B4-BE49-F238E27FC236}">
                <a16:creationId xmlns:a16="http://schemas.microsoft.com/office/drawing/2014/main" id="{7C04EC71-A62C-7015-617D-C0B3A131CD96}"/>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0" descr="preencoded.png">
            <a:extLst>
              <a:ext uri="{FF2B5EF4-FFF2-40B4-BE49-F238E27FC236}">
                <a16:creationId xmlns:a16="http://schemas.microsoft.com/office/drawing/2014/main" id="{40370D72-CEDE-903F-50CB-59FAE84F3C37}"/>
              </a:ext>
            </a:extLst>
          </p:cNvPr>
          <p:cNvPicPr>
            <a:picLocks noChangeAspect="1"/>
          </p:cNvPicPr>
          <p:nvPr/>
        </p:nvPicPr>
        <p:blipFill>
          <a:blip r:embed="rId3"/>
          <a:stretch>
            <a:fillRect/>
          </a:stretch>
        </p:blipFill>
        <p:spPr>
          <a:xfrm>
            <a:off x="0" y="0"/>
            <a:ext cx="14630400" cy="2708196"/>
          </a:xfrm>
          <a:prstGeom prst="rect">
            <a:avLst/>
          </a:prstGeom>
        </p:spPr>
      </p:pic>
      <p:sp>
        <p:nvSpPr>
          <p:cNvPr id="9" name="Text 1">
            <a:extLst>
              <a:ext uri="{FF2B5EF4-FFF2-40B4-BE49-F238E27FC236}">
                <a16:creationId xmlns:a16="http://schemas.microsoft.com/office/drawing/2014/main" id="{3DEEEEBC-3DF3-6136-F63C-8B3EF26F2D9A}"/>
              </a:ext>
            </a:extLst>
          </p:cNvPr>
          <p:cNvSpPr/>
          <p:nvPr/>
        </p:nvSpPr>
        <p:spPr>
          <a:xfrm>
            <a:off x="7189061" y="4415199"/>
            <a:ext cx="2915960" cy="356235"/>
          </a:xfrm>
          <a:prstGeom prst="rect">
            <a:avLst/>
          </a:prstGeom>
          <a:noFill/>
          <a:ln/>
        </p:spPr>
        <p:txBody>
          <a:bodyPr wrap="none" lIns="0" tIns="0" rIns="0" bIns="0" rtlCol="0" anchor="t"/>
          <a:lstStyle/>
          <a:p>
            <a:pPr marL="0" indent="0">
              <a:lnSpc>
                <a:spcPts val="2800"/>
              </a:lnSpc>
              <a:buNone/>
            </a:pPr>
            <a:r>
              <a:rPr lang="fr-FR" sz="2200" b="1" dirty="0">
                <a:solidFill>
                  <a:srgbClr val="7068F4"/>
                </a:solidFill>
                <a:latin typeface="Barlow Bold" pitchFamily="34" charset="0"/>
                <a:ea typeface="Barlow Bold" pitchFamily="34" charset="-122"/>
                <a:cs typeface="Barlow Bold" pitchFamily="34" charset="-120"/>
              </a:rPr>
              <a:t>Clustering pour </a:t>
            </a:r>
          </a:p>
          <a:p>
            <a:pPr marL="0" indent="0">
              <a:lnSpc>
                <a:spcPts val="2800"/>
              </a:lnSpc>
              <a:buNone/>
            </a:pPr>
            <a:r>
              <a:rPr lang="fr-FR" sz="2200" b="1" dirty="0">
                <a:solidFill>
                  <a:srgbClr val="7068F4"/>
                </a:solidFill>
                <a:latin typeface="Barlow Bold" pitchFamily="34" charset="0"/>
                <a:ea typeface="Barlow Bold" pitchFamily="34" charset="-122"/>
                <a:cs typeface="Barlow Bold" pitchFamily="34" charset="-120"/>
              </a:rPr>
              <a:t>Détection de Patterns</a:t>
            </a:r>
            <a:endParaRPr lang="en-US" sz="2200" dirty="0"/>
          </a:p>
        </p:txBody>
      </p:sp>
      <p:sp>
        <p:nvSpPr>
          <p:cNvPr id="10" name="Text 2">
            <a:extLst>
              <a:ext uri="{FF2B5EF4-FFF2-40B4-BE49-F238E27FC236}">
                <a16:creationId xmlns:a16="http://schemas.microsoft.com/office/drawing/2014/main" id="{0E2D8D7C-4D21-CD98-9699-F21BF2A68651}"/>
              </a:ext>
            </a:extLst>
          </p:cNvPr>
          <p:cNvSpPr/>
          <p:nvPr/>
        </p:nvSpPr>
        <p:spPr>
          <a:xfrm>
            <a:off x="7189060" y="5299369"/>
            <a:ext cx="3398411" cy="1040130"/>
          </a:xfrm>
          <a:prstGeom prst="rect">
            <a:avLst/>
          </a:prstGeom>
          <a:noFill/>
          <a:ln/>
        </p:spPr>
        <p:txBody>
          <a:bodyPr wrap="square" lIns="0" tIns="0" rIns="0" bIns="0" rtlCol="0" anchor="t"/>
          <a:lstStyle/>
          <a:p>
            <a:pPr marL="0" indent="0">
              <a:lnSpc>
                <a:spcPts val="2700"/>
              </a:lnSpc>
              <a:buNone/>
            </a:pPr>
            <a:r>
              <a:rPr lang="fr-FR" sz="1800" b="0" i="0" u="none" strike="noStrike" dirty="0">
                <a:solidFill>
                  <a:srgbClr val="000000"/>
                </a:solidFill>
                <a:effectLst/>
                <a:latin typeface="Montserrat" panose="00000500000000000000" pitchFamily="2" charset="0"/>
              </a:rPr>
              <a:t>K-</a:t>
            </a:r>
            <a:r>
              <a:rPr lang="fr-FR" sz="1800" b="0" i="0" u="none" strike="noStrike" dirty="0" err="1">
                <a:solidFill>
                  <a:srgbClr val="000000"/>
                </a:solidFill>
                <a:effectLst/>
                <a:latin typeface="Montserrat" panose="00000500000000000000" pitchFamily="2" charset="0"/>
              </a:rPr>
              <a:t>Means</a:t>
            </a:r>
            <a:r>
              <a:rPr lang="fr-FR" sz="1800" b="0" i="0" u="none" strike="noStrike" dirty="0">
                <a:solidFill>
                  <a:srgbClr val="000000"/>
                </a:solidFill>
                <a:effectLst/>
                <a:latin typeface="Montserrat" panose="00000500000000000000" pitchFamily="2" charset="0"/>
              </a:rPr>
              <a:t> pour découvrir des clusters cachés dans les données.</a:t>
            </a:r>
            <a:endParaRPr lang="en-US" sz="1700" dirty="0">
              <a:latin typeface="Montserrat" panose="00000500000000000000" pitchFamily="2" charset="0"/>
            </a:endParaRPr>
          </a:p>
        </p:txBody>
      </p:sp>
      <p:sp>
        <p:nvSpPr>
          <p:cNvPr id="11" name="Text 3">
            <a:extLst>
              <a:ext uri="{FF2B5EF4-FFF2-40B4-BE49-F238E27FC236}">
                <a16:creationId xmlns:a16="http://schemas.microsoft.com/office/drawing/2014/main" id="{CFEA43C4-4E67-7544-5C14-24A8756FD7E8}"/>
              </a:ext>
            </a:extLst>
          </p:cNvPr>
          <p:cNvSpPr/>
          <p:nvPr/>
        </p:nvSpPr>
        <p:spPr>
          <a:xfrm>
            <a:off x="10966507" y="4419344"/>
            <a:ext cx="4037290" cy="356235"/>
          </a:xfrm>
          <a:prstGeom prst="rect">
            <a:avLst/>
          </a:prstGeom>
          <a:noFill/>
          <a:ln/>
        </p:spPr>
        <p:txBody>
          <a:bodyPr wrap="none" lIns="0" tIns="0" rIns="0" bIns="0" rtlCol="0" anchor="t"/>
          <a:lstStyle/>
          <a:p>
            <a:pPr marL="0" indent="0">
              <a:lnSpc>
                <a:spcPts val="2800"/>
              </a:lnSpc>
              <a:buNone/>
            </a:pPr>
            <a:r>
              <a:rPr lang="fr-FR" sz="2200" b="1" dirty="0">
                <a:solidFill>
                  <a:srgbClr val="7068F4"/>
                </a:solidFill>
                <a:latin typeface="Barlow Bold" pitchFamily="34" charset="0"/>
                <a:ea typeface="Barlow Bold" pitchFamily="34" charset="-122"/>
                <a:cs typeface="Barlow Bold" pitchFamily="34" charset="-120"/>
              </a:rPr>
              <a:t>Méthodes de </a:t>
            </a:r>
          </a:p>
          <a:p>
            <a:pPr marL="0" indent="0">
              <a:lnSpc>
                <a:spcPts val="2800"/>
              </a:lnSpc>
              <a:buNone/>
            </a:pPr>
            <a:r>
              <a:rPr lang="fr-FR" sz="2200" b="1" dirty="0">
                <a:solidFill>
                  <a:srgbClr val="7068F4"/>
                </a:solidFill>
                <a:latin typeface="Barlow Bold" pitchFamily="34" charset="0"/>
                <a:ea typeface="Barlow Bold" pitchFamily="34" charset="-122"/>
                <a:cs typeface="Barlow Bold" pitchFamily="34" charset="-120"/>
              </a:rPr>
              <a:t>Réseaux de Neurones</a:t>
            </a:r>
            <a:endParaRPr lang="en-US" sz="2200" dirty="0"/>
          </a:p>
        </p:txBody>
      </p:sp>
      <p:sp>
        <p:nvSpPr>
          <p:cNvPr id="12" name="Text 4">
            <a:extLst>
              <a:ext uri="{FF2B5EF4-FFF2-40B4-BE49-F238E27FC236}">
                <a16:creationId xmlns:a16="http://schemas.microsoft.com/office/drawing/2014/main" id="{52A7A375-A552-D0AF-94DB-9DF1F1C629D7}"/>
              </a:ext>
            </a:extLst>
          </p:cNvPr>
          <p:cNvSpPr/>
          <p:nvPr/>
        </p:nvSpPr>
        <p:spPr>
          <a:xfrm>
            <a:off x="10466983" y="5320014"/>
            <a:ext cx="4795361" cy="1040130"/>
          </a:xfrm>
          <a:prstGeom prst="rect">
            <a:avLst/>
          </a:prstGeom>
          <a:noFill/>
          <a:ln/>
        </p:spPr>
        <p:txBody>
          <a:bodyPr wrap="square" lIns="0" tIns="0" rIns="0" bIns="0" rtlCol="0" anchor="t"/>
          <a:lstStyle/>
          <a:p>
            <a:pPr marL="457200" rtl="0" fontAlgn="base">
              <a:spcBef>
                <a:spcPts val="1200"/>
              </a:spcBef>
              <a:spcAft>
                <a:spcPts val="1200"/>
              </a:spcAft>
            </a:pPr>
            <a:r>
              <a:rPr lang="fr-FR" sz="1800" b="0" i="0" u="none" strike="noStrike" dirty="0">
                <a:solidFill>
                  <a:srgbClr val="000000"/>
                </a:solidFill>
                <a:effectLst/>
                <a:latin typeface="Montserrat" panose="00000500000000000000" pitchFamily="2" charset="0"/>
              </a:rPr>
              <a:t>Régression Logistique</a:t>
            </a:r>
          </a:p>
          <a:p>
            <a:pPr marL="457200" rtl="0" fontAlgn="base">
              <a:spcBef>
                <a:spcPts val="1200"/>
              </a:spcBef>
            </a:pPr>
            <a:r>
              <a:rPr lang="fr-FR" sz="1800" b="0" i="0" u="none" strike="noStrike" dirty="0">
                <a:solidFill>
                  <a:srgbClr val="000000"/>
                </a:solidFill>
                <a:effectLst/>
                <a:latin typeface="Montserrat" panose="00000500000000000000" pitchFamily="2" charset="0"/>
              </a:rPr>
              <a:t>Support </a:t>
            </a:r>
            <a:r>
              <a:rPr lang="fr-FR" sz="1800" b="0" i="0" u="none" strike="noStrike" dirty="0" err="1">
                <a:solidFill>
                  <a:srgbClr val="000000"/>
                </a:solidFill>
                <a:effectLst/>
                <a:latin typeface="Montserrat" panose="00000500000000000000" pitchFamily="2" charset="0"/>
              </a:rPr>
              <a:t>Vector</a:t>
            </a:r>
            <a:r>
              <a:rPr lang="fr-FR" sz="1800" b="0" i="0" u="none" strike="noStrike" dirty="0">
                <a:solidFill>
                  <a:srgbClr val="000000"/>
                </a:solidFill>
                <a:effectLst/>
                <a:latin typeface="Montserrat" panose="00000500000000000000" pitchFamily="2" charset="0"/>
              </a:rPr>
              <a:t> Machines (SVM) </a:t>
            </a:r>
          </a:p>
          <a:p>
            <a:pPr marL="457200" rtl="0" fontAlgn="base">
              <a:spcBef>
                <a:spcPts val="1200"/>
              </a:spcBef>
            </a:pPr>
            <a:r>
              <a:rPr lang="fr-FR" sz="1800" b="0" i="0" u="none" strike="noStrike" dirty="0">
                <a:solidFill>
                  <a:srgbClr val="000000"/>
                </a:solidFill>
                <a:effectLst/>
                <a:latin typeface="Montserrat" panose="00000500000000000000" pitchFamily="2" charset="0"/>
              </a:rPr>
              <a:t>avec noyaux non linéaires.</a:t>
            </a:r>
          </a:p>
        </p:txBody>
      </p:sp>
      <p:sp>
        <p:nvSpPr>
          <p:cNvPr id="7" name="Text 10">
            <a:extLst>
              <a:ext uri="{FF2B5EF4-FFF2-40B4-BE49-F238E27FC236}">
                <a16:creationId xmlns:a16="http://schemas.microsoft.com/office/drawing/2014/main" id="{22F5B06F-305A-9738-AD16-7D0A2F50FDCF}"/>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7</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088FC-926C-C8BF-B0F9-6BCBB0A6B90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9F27927-6B1D-B98F-A484-2B9CB80B2120}"/>
              </a:ext>
            </a:extLst>
          </p:cNvPr>
          <p:cNvSpPr/>
          <p:nvPr/>
        </p:nvSpPr>
        <p:spPr>
          <a:xfrm>
            <a:off x="613231" y="630620"/>
            <a:ext cx="6575822" cy="712708"/>
          </a:xfrm>
          <a:prstGeom prst="rect">
            <a:avLst/>
          </a:prstGeom>
          <a:noFill/>
          <a:ln/>
        </p:spPr>
        <p:txBody>
          <a:bodyPr wrap="none" lIns="0" tIns="0" rIns="0" bIns="0" rtlCol="0" anchor="t"/>
          <a:lstStyle/>
          <a:p>
            <a:pPr marL="0" indent="0">
              <a:lnSpc>
                <a:spcPts val="5600"/>
              </a:lnSpc>
              <a:buNone/>
            </a:pPr>
            <a:r>
              <a:rPr lang="en-US" sz="4450" b="1" dirty="0" err="1">
                <a:solidFill>
                  <a:srgbClr val="7068F4"/>
                </a:solidFill>
                <a:latin typeface="Barlow Bold" pitchFamily="34" charset="0"/>
                <a:ea typeface="Barlow Bold" pitchFamily="34" charset="-122"/>
                <a:cs typeface="Barlow Bold" pitchFamily="34" charset="-120"/>
              </a:rPr>
              <a:t>Implémentation</a:t>
            </a:r>
            <a:r>
              <a:rPr lang="en-US" sz="4450" b="1" dirty="0">
                <a:solidFill>
                  <a:srgbClr val="7068F4"/>
                </a:solidFill>
                <a:latin typeface="Barlow Bold" pitchFamily="34" charset="0"/>
                <a:ea typeface="Barlow Bold" pitchFamily="34" charset="-122"/>
                <a:cs typeface="Barlow Bold" pitchFamily="34" charset="-120"/>
              </a:rPr>
              <a:t> </a:t>
            </a:r>
            <a:r>
              <a:rPr lang="en-US" sz="4450" b="1" dirty="0" err="1">
                <a:solidFill>
                  <a:srgbClr val="7068F4"/>
                </a:solidFill>
                <a:latin typeface="Barlow Bold" pitchFamily="34" charset="0"/>
                <a:ea typeface="Barlow Bold" pitchFamily="34" charset="-122"/>
                <a:cs typeface="Barlow Bold" pitchFamily="34" charset="-120"/>
              </a:rPr>
              <a:t>d’Algorithmes</a:t>
            </a:r>
            <a:r>
              <a:rPr lang="en-US" sz="4450" b="1" dirty="0">
                <a:solidFill>
                  <a:srgbClr val="7068F4"/>
                </a:solidFill>
                <a:latin typeface="Barlow Bold" pitchFamily="34" charset="0"/>
                <a:ea typeface="Barlow Bold" pitchFamily="34" charset="-122"/>
                <a:cs typeface="Barlow Bold" pitchFamily="34" charset="-120"/>
              </a:rPr>
              <a:t> </a:t>
            </a:r>
            <a:r>
              <a:rPr lang="en-US" sz="4450" b="1" dirty="0" err="1">
                <a:solidFill>
                  <a:srgbClr val="7068F4"/>
                </a:solidFill>
                <a:latin typeface="Barlow Bold" pitchFamily="34" charset="0"/>
                <a:ea typeface="Barlow Bold" pitchFamily="34" charset="-122"/>
                <a:cs typeface="Barlow Bold" pitchFamily="34" charset="-120"/>
              </a:rPr>
              <a:t>Avancés</a:t>
            </a:r>
            <a:endParaRPr lang="en-US" sz="4450" dirty="0"/>
          </a:p>
        </p:txBody>
      </p:sp>
      <p:sp>
        <p:nvSpPr>
          <p:cNvPr id="5" name="Text 3">
            <a:extLst>
              <a:ext uri="{FF2B5EF4-FFF2-40B4-BE49-F238E27FC236}">
                <a16:creationId xmlns:a16="http://schemas.microsoft.com/office/drawing/2014/main" id="{BDF0DD62-8B33-27CC-4AAF-260DA9212ECD}"/>
              </a:ext>
            </a:extLst>
          </p:cNvPr>
          <p:cNvSpPr/>
          <p:nvPr/>
        </p:nvSpPr>
        <p:spPr>
          <a:xfrm>
            <a:off x="3078145" y="7180866"/>
            <a:ext cx="4037290" cy="356235"/>
          </a:xfrm>
          <a:prstGeom prst="rect">
            <a:avLst/>
          </a:prstGeom>
          <a:noFill/>
          <a:ln/>
        </p:spPr>
        <p:txBody>
          <a:bodyPr wrap="none" lIns="0" tIns="0" rIns="0" bIns="0" rtlCol="0" anchor="t"/>
          <a:lstStyle/>
          <a:p>
            <a:pPr marL="0" indent="0">
              <a:lnSpc>
                <a:spcPts val="2800"/>
              </a:lnSpc>
              <a:buNone/>
            </a:pPr>
            <a:r>
              <a:rPr lang="fr-FR" sz="2200" b="1" dirty="0" err="1">
                <a:solidFill>
                  <a:srgbClr val="7068F4"/>
                </a:solidFill>
                <a:latin typeface="Barlow Bold" pitchFamily="34" charset="0"/>
                <a:ea typeface="Barlow Bold" pitchFamily="34" charset="-122"/>
              </a:rPr>
              <a:t>Eblow</a:t>
            </a:r>
            <a:r>
              <a:rPr lang="fr-FR" sz="2200" b="1" dirty="0">
                <a:solidFill>
                  <a:srgbClr val="7068F4"/>
                </a:solidFill>
                <a:latin typeface="Barlow Bold" pitchFamily="34" charset="0"/>
                <a:ea typeface="Barlow Bold" pitchFamily="34" charset="-122"/>
              </a:rPr>
              <a:t> Method</a:t>
            </a:r>
            <a:endParaRPr lang="en-US" sz="2200" dirty="0"/>
          </a:p>
        </p:txBody>
      </p:sp>
      <p:sp>
        <p:nvSpPr>
          <p:cNvPr id="7" name="Rectangle 6">
            <a:extLst>
              <a:ext uri="{FF2B5EF4-FFF2-40B4-BE49-F238E27FC236}">
                <a16:creationId xmlns:a16="http://schemas.microsoft.com/office/drawing/2014/main" id="{50AC7CC1-F45A-6AC2-C8CA-5258B5AAB3E8}"/>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75B23419-A872-B42C-BDCC-DBBED482FB1C}"/>
              </a:ext>
            </a:extLst>
          </p:cNvPr>
          <p:cNvPicPr>
            <a:picLocks noChangeAspect="1"/>
          </p:cNvPicPr>
          <p:nvPr/>
        </p:nvPicPr>
        <p:blipFill>
          <a:blip r:embed="rId3"/>
          <a:stretch>
            <a:fillRect/>
          </a:stretch>
        </p:blipFill>
        <p:spPr>
          <a:xfrm>
            <a:off x="1062340" y="1893706"/>
            <a:ext cx="6086475" cy="4914900"/>
          </a:xfrm>
          <a:prstGeom prst="rect">
            <a:avLst/>
          </a:prstGeom>
        </p:spPr>
      </p:pic>
      <p:pic>
        <p:nvPicPr>
          <p:cNvPr id="11" name="Image 10">
            <a:extLst>
              <a:ext uri="{FF2B5EF4-FFF2-40B4-BE49-F238E27FC236}">
                <a16:creationId xmlns:a16="http://schemas.microsoft.com/office/drawing/2014/main" id="{A49CF8D0-2F3C-5437-68C7-19F06DAD7AAE}"/>
              </a:ext>
            </a:extLst>
          </p:cNvPr>
          <p:cNvPicPr>
            <a:picLocks noChangeAspect="1"/>
          </p:cNvPicPr>
          <p:nvPr/>
        </p:nvPicPr>
        <p:blipFill>
          <a:blip r:embed="rId4"/>
          <a:stretch>
            <a:fillRect/>
          </a:stretch>
        </p:blipFill>
        <p:spPr>
          <a:xfrm>
            <a:off x="7481586" y="1922281"/>
            <a:ext cx="6305550" cy="4886325"/>
          </a:xfrm>
          <a:prstGeom prst="rect">
            <a:avLst/>
          </a:prstGeom>
        </p:spPr>
      </p:pic>
      <p:sp>
        <p:nvSpPr>
          <p:cNvPr id="12" name="Text 3">
            <a:extLst>
              <a:ext uri="{FF2B5EF4-FFF2-40B4-BE49-F238E27FC236}">
                <a16:creationId xmlns:a16="http://schemas.microsoft.com/office/drawing/2014/main" id="{EE84791B-66AF-8A62-2BD5-81F683B98ACA}"/>
              </a:ext>
            </a:extLst>
          </p:cNvPr>
          <p:cNvSpPr/>
          <p:nvPr/>
        </p:nvSpPr>
        <p:spPr>
          <a:xfrm>
            <a:off x="9533610" y="7176167"/>
            <a:ext cx="4037290" cy="356235"/>
          </a:xfrm>
          <a:prstGeom prst="rect">
            <a:avLst/>
          </a:prstGeom>
          <a:noFill/>
          <a:ln/>
        </p:spPr>
        <p:txBody>
          <a:bodyPr wrap="none" lIns="0" tIns="0" rIns="0" bIns="0" rtlCol="0" anchor="t"/>
          <a:lstStyle/>
          <a:p>
            <a:pPr marL="0" indent="0">
              <a:lnSpc>
                <a:spcPts val="2800"/>
              </a:lnSpc>
              <a:buNone/>
            </a:pPr>
            <a:r>
              <a:rPr lang="fr-FR" sz="2200" b="1" dirty="0" err="1">
                <a:solidFill>
                  <a:srgbClr val="7068F4"/>
                </a:solidFill>
                <a:latin typeface="Barlow Bold" pitchFamily="34" charset="0"/>
                <a:ea typeface="Barlow Bold" pitchFamily="34" charset="-122"/>
              </a:rPr>
              <a:t>Kmeans</a:t>
            </a:r>
            <a:r>
              <a:rPr lang="fr-FR" sz="2200" b="1" dirty="0">
                <a:solidFill>
                  <a:srgbClr val="7068F4"/>
                </a:solidFill>
                <a:latin typeface="Barlow Bold" pitchFamily="34" charset="0"/>
                <a:ea typeface="Barlow Bold" pitchFamily="34" charset="-122"/>
              </a:rPr>
              <a:t> Clustering</a:t>
            </a:r>
            <a:endParaRPr lang="en-US" sz="2200" dirty="0"/>
          </a:p>
        </p:txBody>
      </p:sp>
      <p:sp>
        <p:nvSpPr>
          <p:cNvPr id="3" name="Text 10">
            <a:extLst>
              <a:ext uri="{FF2B5EF4-FFF2-40B4-BE49-F238E27FC236}">
                <a16:creationId xmlns:a16="http://schemas.microsoft.com/office/drawing/2014/main" id="{EE835C86-735A-E30A-AE3F-518F3996CF30}"/>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8</a:t>
            </a:r>
            <a:endParaRPr lang="en-US" sz="2000" dirty="0"/>
          </a:p>
        </p:txBody>
      </p:sp>
    </p:spTree>
    <p:extLst>
      <p:ext uri="{BB962C8B-B14F-4D97-AF65-F5344CB8AC3E}">
        <p14:creationId xmlns:p14="http://schemas.microsoft.com/office/powerpoint/2010/main" val="321870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B3369-AF42-B9B7-53B6-2CECB9C7BE0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46E8C30-B06F-E584-D83B-F1F1A1DB513F}"/>
              </a:ext>
            </a:extLst>
          </p:cNvPr>
          <p:cNvSpPr/>
          <p:nvPr/>
        </p:nvSpPr>
        <p:spPr>
          <a:xfrm>
            <a:off x="12864664" y="7756633"/>
            <a:ext cx="1686910" cy="40990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au 10">
            <a:extLst>
              <a:ext uri="{FF2B5EF4-FFF2-40B4-BE49-F238E27FC236}">
                <a16:creationId xmlns:a16="http://schemas.microsoft.com/office/drawing/2014/main" id="{10FFAEF2-7595-B117-366A-EB3FB4052824}"/>
              </a:ext>
            </a:extLst>
          </p:cNvPr>
          <p:cNvGraphicFramePr>
            <a:graphicFrameLocks noGrp="1"/>
          </p:cNvGraphicFramePr>
          <p:nvPr>
            <p:extLst>
              <p:ext uri="{D42A27DB-BD31-4B8C-83A1-F6EECF244321}">
                <p14:modId xmlns:p14="http://schemas.microsoft.com/office/powerpoint/2010/main" val="3998917601"/>
              </p:ext>
            </p:extLst>
          </p:nvPr>
        </p:nvGraphicFramePr>
        <p:xfrm>
          <a:off x="1090669" y="2537454"/>
          <a:ext cx="12617450" cy="1828800"/>
        </p:xfrm>
        <a:graphic>
          <a:graphicData uri="http://schemas.openxmlformats.org/drawingml/2006/table">
            <a:tbl>
              <a:tblPr>
                <a:tableStyleId>{0505E3EF-67EA-436B-97B2-0124C06EBD24}</a:tableStyleId>
              </a:tblPr>
              <a:tblGrid>
                <a:gridCol w="2523490">
                  <a:extLst>
                    <a:ext uri="{9D8B030D-6E8A-4147-A177-3AD203B41FA5}">
                      <a16:colId xmlns:a16="http://schemas.microsoft.com/office/drawing/2014/main" val="1261971560"/>
                    </a:ext>
                  </a:extLst>
                </a:gridCol>
                <a:gridCol w="2523490">
                  <a:extLst>
                    <a:ext uri="{9D8B030D-6E8A-4147-A177-3AD203B41FA5}">
                      <a16:colId xmlns:a16="http://schemas.microsoft.com/office/drawing/2014/main" val="1441719430"/>
                    </a:ext>
                  </a:extLst>
                </a:gridCol>
                <a:gridCol w="2523490">
                  <a:extLst>
                    <a:ext uri="{9D8B030D-6E8A-4147-A177-3AD203B41FA5}">
                      <a16:colId xmlns:a16="http://schemas.microsoft.com/office/drawing/2014/main" val="2506448434"/>
                    </a:ext>
                  </a:extLst>
                </a:gridCol>
                <a:gridCol w="2523490">
                  <a:extLst>
                    <a:ext uri="{9D8B030D-6E8A-4147-A177-3AD203B41FA5}">
                      <a16:colId xmlns:a16="http://schemas.microsoft.com/office/drawing/2014/main" val="2958894443"/>
                    </a:ext>
                  </a:extLst>
                </a:gridCol>
                <a:gridCol w="2523490">
                  <a:extLst>
                    <a:ext uri="{9D8B030D-6E8A-4147-A177-3AD203B41FA5}">
                      <a16:colId xmlns:a16="http://schemas.microsoft.com/office/drawing/2014/main" val="3351280366"/>
                    </a:ext>
                  </a:extLst>
                </a:gridCol>
              </a:tblGrid>
              <a:tr h="0">
                <a:tc>
                  <a:txBody>
                    <a:bodyPr/>
                    <a:lstStyle/>
                    <a:p>
                      <a:r>
                        <a:rPr lang="fr-FR" b="1" dirty="0"/>
                        <a:t>Modèle</a:t>
                      </a:r>
                    </a:p>
                  </a:txBody>
                  <a:tcPr anchor="ctr"/>
                </a:tc>
                <a:tc>
                  <a:txBody>
                    <a:bodyPr/>
                    <a:lstStyle/>
                    <a:p>
                      <a:r>
                        <a:rPr lang="fr-FR" b="1"/>
                        <a:t>Précision</a:t>
                      </a:r>
                    </a:p>
                  </a:txBody>
                  <a:tcPr anchor="ctr"/>
                </a:tc>
                <a:tc>
                  <a:txBody>
                    <a:bodyPr/>
                    <a:lstStyle/>
                    <a:p>
                      <a:r>
                        <a:rPr lang="fr-FR" b="1"/>
                        <a:t>Rappel</a:t>
                      </a:r>
                    </a:p>
                  </a:txBody>
                  <a:tcPr anchor="ctr"/>
                </a:tc>
                <a:tc>
                  <a:txBody>
                    <a:bodyPr/>
                    <a:lstStyle/>
                    <a:p>
                      <a:r>
                        <a:rPr lang="fr-FR" b="1"/>
                        <a:t>F1-Score</a:t>
                      </a:r>
                    </a:p>
                  </a:txBody>
                  <a:tcPr anchor="ctr"/>
                </a:tc>
                <a:tc>
                  <a:txBody>
                    <a:bodyPr/>
                    <a:lstStyle/>
                    <a:p>
                      <a:r>
                        <a:rPr lang="fr-FR" b="1" dirty="0"/>
                        <a:t>AUC-ROC</a:t>
                      </a:r>
                    </a:p>
                  </a:txBody>
                  <a:tcPr anchor="ctr"/>
                </a:tc>
                <a:extLst>
                  <a:ext uri="{0D108BD9-81ED-4DB2-BD59-A6C34878D82A}">
                    <a16:rowId xmlns:a16="http://schemas.microsoft.com/office/drawing/2014/main" val="543605053"/>
                  </a:ext>
                </a:extLst>
              </a:tr>
              <a:tr h="0">
                <a:tc>
                  <a:txBody>
                    <a:bodyPr/>
                    <a:lstStyle/>
                    <a:p>
                      <a:r>
                        <a:rPr lang="fr-FR" b="1" dirty="0" err="1"/>
                        <a:t>Random</a:t>
                      </a:r>
                      <a:r>
                        <a:rPr lang="fr-FR" b="1" dirty="0"/>
                        <a:t> Forest</a:t>
                      </a:r>
                    </a:p>
                  </a:txBody>
                  <a:tcPr anchor="ctr"/>
                </a:tc>
                <a:tc>
                  <a:txBody>
                    <a:bodyPr/>
                    <a:lstStyle/>
                    <a:p>
                      <a:r>
                        <a:rPr lang="fr-FR"/>
                        <a:t>0.92</a:t>
                      </a:r>
                    </a:p>
                  </a:txBody>
                  <a:tcPr anchor="ctr"/>
                </a:tc>
                <a:tc>
                  <a:txBody>
                    <a:bodyPr/>
                    <a:lstStyle/>
                    <a:p>
                      <a:r>
                        <a:rPr lang="fr-FR"/>
                        <a:t>0.89</a:t>
                      </a:r>
                    </a:p>
                  </a:txBody>
                  <a:tcPr anchor="ctr"/>
                </a:tc>
                <a:tc>
                  <a:txBody>
                    <a:bodyPr/>
                    <a:lstStyle/>
                    <a:p>
                      <a:r>
                        <a:rPr lang="fr-FR" dirty="0"/>
                        <a:t>0.90</a:t>
                      </a:r>
                    </a:p>
                  </a:txBody>
                  <a:tcPr anchor="ctr"/>
                </a:tc>
                <a:tc>
                  <a:txBody>
                    <a:bodyPr/>
                    <a:lstStyle/>
                    <a:p>
                      <a:r>
                        <a:rPr lang="fr-FR" dirty="0"/>
                        <a:t>0.93</a:t>
                      </a:r>
                    </a:p>
                  </a:txBody>
                  <a:tcPr anchor="ctr"/>
                </a:tc>
                <a:extLst>
                  <a:ext uri="{0D108BD9-81ED-4DB2-BD59-A6C34878D82A}">
                    <a16:rowId xmlns:a16="http://schemas.microsoft.com/office/drawing/2014/main" val="3340388873"/>
                  </a:ext>
                </a:extLst>
              </a:tr>
              <a:tr h="0">
                <a:tc>
                  <a:txBody>
                    <a:bodyPr/>
                    <a:lstStyle/>
                    <a:p>
                      <a:r>
                        <a:rPr lang="fr-FR" b="1" dirty="0"/>
                        <a:t>Support </a:t>
                      </a:r>
                      <a:r>
                        <a:rPr lang="fr-FR" b="1" dirty="0" err="1"/>
                        <a:t>Vector</a:t>
                      </a:r>
                      <a:r>
                        <a:rPr lang="fr-FR" b="1" dirty="0"/>
                        <a:t> Machine</a:t>
                      </a:r>
                    </a:p>
                  </a:txBody>
                  <a:tcPr anchor="ctr"/>
                </a:tc>
                <a:tc>
                  <a:txBody>
                    <a:bodyPr/>
                    <a:lstStyle/>
                    <a:p>
                      <a:r>
                        <a:rPr lang="fr-FR"/>
                        <a:t>0.88</a:t>
                      </a:r>
                    </a:p>
                  </a:txBody>
                  <a:tcPr anchor="ctr"/>
                </a:tc>
                <a:tc>
                  <a:txBody>
                    <a:bodyPr/>
                    <a:lstStyle/>
                    <a:p>
                      <a:r>
                        <a:rPr lang="fr-FR"/>
                        <a:t>0.85</a:t>
                      </a:r>
                    </a:p>
                  </a:txBody>
                  <a:tcPr anchor="ctr"/>
                </a:tc>
                <a:tc>
                  <a:txBody>
                    <a:bodyPr/>
                    <a:lstStyle/>
                    <a:p>
                      <a:r>
                        <a:rPr lang="fr-FR"/>
                        <a:t>0.86</a:t>
                      </a:r>
                    </a:p>
                  </a:txBody>
                  <a:tcPr anchor="ctr"/>
                </a:tc>
                <a:tc>
                  <a:txBody>
                    <a:bodyPr/>
                    <a:lstStyle/>
                    <a:p>
                      <a:r>
                        <a:rPr lang="fr-FR" dirty="0"/>
                        <a:t>0.90</a:t>
                      </a:r>
                    </a:p>
                  </a:txBody>
                  <a:tcPr anchor="ctr"/>
                </a:tc>
                <a:extLst>
                  <a:ext uri="{0D108BD9-81ED-4DB2-BD59-A6C34878D82A}">
                    <a16:rowId xmlns:a16="http://schemas.microsoft.com/office/drawing/2014/main" val="3185018318"/>
                  </a:ext>
                </a:extLst>
              </a:tr>
              <a:tr h="0">
                <a:tc>
                  <a:txBody>
                    <a:bodyPr/>
                    <a:lstStyle/>
                    <a:p>
                      <a:r>
                        <a:rPr lang="fr-FR" b="1" dirty="0" err="1"/>
                        <a:t>Logistic</a:t>
                      </a:r>
                      <a:r>
                        <a:rPr lang="fr-FR" b="1" dirty="0"/>
                        <a:t> </a:t>
                      </a:r>
                      <a:r>
                        <a:rPr lang="fr-FR" b="1" dirty="0" err="1"/>
                        <a:t>Regression</a:t>
                      </a:r>
                      <a:endParaRPr lang="fr-FR" b="1" dirty="0"/>
                    </a:p>
                  </a:txBody>
                  <a:tcPr anchor="ctr"/>
                </a:tc>
                <a:tc>
                  <a:txBody>
                    <a:bodyPr/>
                    <a:lstStyle/>
                    <a:p>
                      <a:r>
                        <a:rPr lang="fr-FR"/>
                        <a:t>0.85</a:t>
                      </a:r>
                    </a:p>
                  </a:txBody>
                  <a:tcPr anchor="ctr"/>
                </a:tc>
                <a:tc>
                  <a:txBody>
                    <a:bodyPr/>
                    <a:lstStyle/>
                    <a:p>
                      <a:r>
                        <a:rPr lang="fr-FR"/>
                        <a:t>0.80</a:t>
                      </a:r>
                    </a:p>
                  </a:txBody>
                  <a:tcPr anchor="ctr"/>
                </a:tc>
                <a:tc>
                  <a:txBody>
                    <a:bodyPr/>
                    <a:lstStyle/>
                    <a:p>
                      <a:r>
                        <a:rPr lang="fr-FR"/>
                        <a:t>0.82</a:t>
                      </a:r>
                    </a:p>
                  </a:txBody>
                  <a:tcPr anchor="ctr"/>
                </a:tc>
                <a:tc>
                  <a:txBody>
                    <a:bodyPr/>
                    <a:lstStyle/>
                    <a:p>
                      <a:r>
                        <a:rPr lang="fr-FR" dirty="0"/>
                        <a:t>0.87</a:t>
                      </a:r>
                    </a:p>
                  </a:txBody>
                  <a:tcPr anchor="ctr"/>
                </a:tc>
                <a:extLst>
                  <a:ext uri="{0D108BD9-81ED-4DB2-BD59-A6C34878D82A}">
                    <a16:rowId xmlns:a16="http://schemas.microsoft.com/office/drawing/2014/main" val="1386408156"/>
                  </a:ext>
                </a:extLst>
              </a:tr>
              <a:tr h="0">
                <a:tc>
                  <a:txBody>
                    <a:bodyPr/>
                    <a:lstStyle/>
                    <a:p>
                      <a:r>
                        <a:rPr lang="fr-FR" b="1" dirty="0"/>
                        <a:t>Gradient </a:t>
                      </a:r>
                      <a:r>
                        <a:rPr lang="fr-FR" b="1" dirty="0" err="1"/>
                        <a:t>Boosting</a:t>
                      </a:r>
                      <a:endParaRPr lang="fr-FR" b="1" dirty="0"/>
                    </a:p>
                  </a:txBody>
                  <a:tcPr anchor="ctr"/>
                </a:tc>
                <a:tc>
                  <a:txBody>
                    <a:bodyPr/>
                    <a:lstStyle/>
                    <a:p>
                      <a:r>
                        <a:rPr lang="fr-FR"/>
                        <a:t>0.93</a:t>
                      </a:r>
                    </a:p>
                  </a:txBody>
                  <a:tcPr anchor="ctr"/>
                </a:tc>
                <a:tc>
                  <a:txBody>
                    <a:bodyPr/>
                    <a:lstStyle/>
                    <a:p>
                      <a:r>
                        <a:rPr lang="fr-FR"/>
                        <a:t>0.90</a:t>
                      </a:r>
                    </a:p>
                  </a:txBody>
                  <a:tcPr anchor="ctr"/>
                </a:tc>
                <a:tc>
                  <a:txBody>
                    <a:bodyPr/>
                    <a:lstStyle/>
                    <a:p>
                      <a:r>
                        <a:rPr lang="fr-FR"/>
                        <a:t>0.91</a:t>
                      </a:r>
                    </a:p>
                  </a:txBody>
                  <a:tcPr anchor="ctr"/>
                </a:tc>
                <a:tc>
                  <a:txBody>
                    <a:bodyPr/>
                    <a:lstStyle/>
                    <a:p>
                      <a:r>
                        <a:rPr lang="fr-FR" dirty="0"/>
                        <a:t>0.94</a:t>
                      </a:r>
                    </a:p>
                  </a:txBody>
                  <a:tcPr anchor="ctr"/>
                </a:tc>
                <a:extLst>
                  <a:ext uri="{0D108BD9-81ED-4DB2-BD59-A6C34878D82A}">
                    <a16:rowId xmlns:a16="http://schemas.microsoft.com/office/drawing/2014/main" val="102394933"/>
                  </a:ext>
                </a:extLst>
              </a:tr>
            </a:tbl>
          </a:graphicData>
        </a:graphic>
      </p:graphicFrame>
      <p:sp>
        <p:nvSpPr>
          <p:cNvPr id="12" name="Rectangle 1">
            <a:extLst>
              <a:ext uri="{FF2B5EF4-FFF2-40B4-BE49-F238E27FC236}">
                <a16:creationId xmlns:a16="http://schemas.microsoft.com/office/drawing/2014/main" id="{BB5F35B4-D869-6C66-C95D-02E050D13D79}"/>
              </a:ext>
            </a:extLst>
          </p:cNvPr>
          <p:cNvSpPr>
            <a:spLocks noChangeArrowheads="1"/>
          </p:cNvSpPr>
          <p:nvPr/>
        </p:nvSpPr>
        <p:spPr bwMode="auto">
          <a:xfrm>
            <a:off x="1006475" y="3887788"/>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4" name="Text 0">
            <a:extLst>
              <a:ext uri="{FF2B5EF4-FFF2-40B4-BE49-F238E27FC236}">
                <a16:creationId xmlns:a16="http://schemas.microsoft.com/office/drawing/2014/main" id="{D59C381D-AAE7-1645-4EB8-25F3F4458F60}"/>
              </a:ext>
            </a:extLst>
          </p:cNvPr>
          <p:cNvSpPr/>
          <p:nvPr/>
        </p:nvSpPr>
        <p:spPr>
          <a:xfrm>
            <a:off x="758309" y="1170980"/>
            <a:ext cx="595217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Évaluation des modèles</a:t>
            </a:r>
            <a:endParaRPr lang="en-US" sz="4450" dirty="0"/>
          </a:p>
        </p:txBody>
      </p:sp>
      <p:sp>
        <p:nvSpPr>
          <p:cNvPr id="25" name="Text 1">
            <a:extLst>
              <a:ext uri="{FF2B5EF4-FFF2-40B4-BE49-F238E27FC236}">
                <a16:creationId xmlns:a16="http://schemas.microsoft.com/office/drawing/2014/main" id="{1DA3C47E-2D6F-4673-9C4C-75C0507BD90F}"/>
              </a:ext>
            </a:extLst>
          </p:cNvPr>
          <p:cNvSpPr/>
          <p:nvPr/>
        </p:nvSpPr>
        <p:spPr>
          <a:xfrm>
            <a:off x="777954" y="5534404"/>
            <a:ext cx="3651171" cy="714970"/>
          </a:xfrm>
          <a:prstGeom prst="rect">
            <a:avLst/>
          </a:prstGeom>
          <a:noFill/>
          <a:ln/>
        </p:spPr>
        <p:txBody>
          <a:bodyPr wrap="none" lIns="0" tIns="0" rIns="0" bIns="0" rtlCol="0" anchor="t"/>
          <a:lstStyle/>
          <a:p>
            <a:pPr marL="0" indent="0" algn="ctr">
              <a:lnSpc>
                <a:spcPts val="5600"/>
              </a:lnSpc>
              <a:buNone/>
            </a:pPr>
            <a:r>
              <a:rPr lang="en-US" sz="5600" b="1" dirty="0">
                <a:solidFill>
                  <a:srgbClr val="272525"/>
                </a:solidFill>
                <a:latin typeface="Barlow Bold" pitchFamily="34" charset="0"/>
                <a:ea typeface="Barlow Bold" pitchFamily="34" charset="-122"/>
                <a:cs typeface="Barlow Bold" pitchFamily="34" charset="-120"/>
              </a:rPr>
              <a:t>85%</a:t>
            </a:r>
            <a:endParaRPr lang="en-US" sz="5600" dirty="0"/>
          </a:p>
        </p:txBody>
      </p:sp>
      <p:sp>
        <p:nvSpPr>
          <p:cNvPr id="26" name="Text 2">
            <a:extLst>
              <a:ext uri="{FF2B5EF4-FFF2-40B4-BE49-F238E27FC236}">
                <a16:creationId xmlns:a16="http://schemas.microsoft.com/office/drawing/2014/main" id="{15A56D71-7F8A-4228-A435-5E7713E9E977}"/>
              </a:ext>
            </a:extLst>
          </p:cNvPr>
          <p:cNvSpPr/>
          <p:nvPr/>
        </p:nvSpPr>
        <p:spPr>
          <a:xfrm>
            <a:off x="1178123" y="6520004"/>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Barlow Bold" pitchFamily="34" charset="0"/>
                <a:ea typeface="Barlow Bold" pitchFamily="34" charset="-122"/>
                <a:cs typeface="Barlow Bold" pitchFamily="34" charset="-120"/>
              </a:rPr>
              <a:t>Random Forest</a:t>
            </a:r>
            <a:endParaRPr lang="en-US" sz="2200" dirty="0"/>
          </a:p>
        </p:txBody>
      </p:sp>
      <p:sp>
        <p:nvSpPr>
          <p:cNvPr id="27" name="Text 3">
            <a:extLst>
              <a:ext uri="{FF2B5EF4-FFF2-40B4-BE49-F238E27FC236}">
                <a16:creationId xmlns:a16="http://schemas.microsoft.com/office/drawing/2014/main" id="{69ECCB2B-2114-9322-568A-CB43A8E3F556}"/>
              </a:ext>
            </a:extLst>
          </p:cNvPr>
          <p:cNvSpPr/>
          <p:nvPr/>
        </p:nvSpPr>
        <p:spPr>
          <a:xfrm>
            <a:off x="777954" y="7006136"/>
            <a:ext cx="3651171" cy="346710"/>
          </a:xfrm>
          <a:prstGeom prst="rect">
            <a:avLst/>
          </a:prstGeom>
          <a:noFill/>
          <a:ln/>
        </p:spPr>
        <p:txBody>
          <a:bodyPr wrap="non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Meilleure performance globale</a:t>
            </a:r>
            <a:endParaRPr lang="en-US" sz="1700" dirty="0"/>
          </a:p>
        </p:txBody>
      </p:sp>
      <p:sp>
        <p:nvSpPr>
          <p:cNvPr id="28" name="Text 4">
            <a:extLst>
              <a:ext uri="{FF2B5EF4-FFF2-40B4-BE49-F238E27FC236}">
                <a16:creationId xmlns:a16="http://schemas.microsoft.com/office/drawing/2014/main" id="{28DBED5D-A011-5236-B1B5-316110564325}"/>
              </a:ext>
            </a:extLst>
          </p:cNvPr>
          <p:cNvSpPr/>
          <p:nvPr/>
        </p:nvSpPr>
        <p:spPr>
          <a:xfrm>
            <a:off x="5496401" y="5501543"/>
            <a:ext cx="3651290" cy="714970"/>
          </a:xfrm>
          <a:prstGeom prst="rect">
            <a:avLst/>
          </a:prstGeom>
          <a:noFill/>
          <a:ln/>
        </p:spPr>
        <p:txBody>
          <a:bodyPr wrap="none" lIns="0" tIns="0" rIns="0" bIns="0" rtlCol="0" anchor="t"/>
          <a:lstStyle/>
          <a:p>
            <a:pPr marL="0" indent="0" algn="ctr">
              <a:lnSpc>
                <a:spcPts val="5600"/>
              </a:lnSpc>
              <a:buNone/>
            </a:pPr>
            <a:r>
              <a:rPr lang="en-US" sz="5600" b="1" dirty="0">
                <a:solidFill>
                  <a:srgbClr val="272525"/>
                </a:solidFill>
                <a:latin typeface="Barlow Bold" pitchFamily="34" charset="0"/>
                <a:ea typeface="Barlow Bold" pitchFamily="34" charset="-122"/>
                <a:cs typeface="Barlow Bold" pitchFamily="34" charset="-120"/>
              </a:rPr>
              <a:t>80%</a:t>
            </a:r>
            <a:endParaRPr lang="en-US" sz="5600" dirty="0"/>
          </a:p>
        </p:txBody>
      </p:sp>
      <p:sp>
        <p:nvSpPr>
          <p:cNvPr id="29" name="Text 5">
            <a:extLst>
              <a:ext uri="{FF2B5EF4-FFF2-40B4-BE49-F238E27FC236}">
                <a16:creationId xmlns:a16="http://schemas.microsoft.com/office/drawing/2014/main" id="{11B13218-C1BC-E79C-3F2A-CC184E892F1A}"/>
              </a:ext>
            </a:extLst>
          </p:cNvPr>
          <p:cNvSpPr/>
          <p:nvPr/>
        </p:nvSpPr>
        <p:spPr>
          <a:xfrm>
            <a:off x="6047125" y="6487143"/>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Barlow Bold" pitchFamily="34" charset="0"/>
                <a:ea typeface="Barlow Bold" pitchFamily="34" charset="-122"/>
                <a:cs typeface="Barlow Bold" pitchFamily="34" charset="-120"/>
              </a:rPr>
              <a:t>SVM</a:t>
            </a:r>
            <a:endParaRPr lang="en-US" sz="2200" dirty="0"/>
          </a:p>
        </p:txBody>
      </p:sp>
      <p:sp>
        <p:nvSpPr>
          <p:cNvPr id="30" name="Text 6">
            <a:extLst>
              <a:ext uri="{FF2B5EF4-FFF2-40B4-BE49-F238E27FC236}">
                <a16:creationId xmlns:a16="http://schemas.microsoft.com/office/drawing/2014/main" id="{A6A1984D-4E44-B7FE-DCDE-2FBCF5CDC038}"/>
              </a:ext>
            </a:extLst>
          </p:cNvPr>
          <p:cNvSpPr/>
          <p:nvPr/>
        </p:nvSpPr>
        <p:spPr>
          <a:xfrm>
            <a:off x="5646837" y="6973275"/>
            <a:ext cx="3651290" cy="693420"/>
          </a:xfrm>
          <a:prstGeom prst="rect">
            <a:avLst/>
          </a:prstGeom>
          <a:noFill/>
          <a:ln/>
        </p:spPr>
        <p:txBody>
          <a:bodyPr wrap="squar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Performance légèrement inférieure</a:t>
            </a:r>
            <a:endParaRPr lang="en-US" sz="1700" dirty="0"/>
          </a:p>
        </p:txBody>
      </p:sp>
      <p:sp>
        <p:nvSpPr>
          <p:cNvPr id="31" name="Text 7">
            <a:extLst>
              <a:ext uri="{FF2B5EF4-FFF2-40B4-BE49-F238E27FC236}">
                <a16:creationId xmlns:a16="http://schemas.microsoft.com/office/drawing/2014/main" id="{D6495A07-8137-191F-62CB-7944BE16C828}"/>
              </a:ext>
            </a:extLst>
          </p:cNvPr>
          <p:cNvSpPr/>
          <p:nvPr/>
        </p:nvSpPr>
        <p:spPr>
          <a:xfrm>
            <a:off x="9801106" y="5655384"/>
            <a:ext cx="3651171" cy="714970"/>
          </a:xfrm>
          <a:prstGeom prst="rect">
            <a:avLst/>
          </a:prstGeom>
          <a:noFill/>
          <a:ln/>
        </p:spPr>
        <p:txBody>
          <a:bodyPr wrap="none" lIns="0" tIns="0" rIns="0" bIns="0" rtlCol="0" anchor="t"/>
          <a:lstStyle/>
          <a:p>
            <a:pPr marL="0" indent="0" algn="ctr">
              <a:lnSpc>
                <a:spcPts val="5600"/>
              </a:lnSpc>
              <a:buNone/>
            </a:pPr>
            <a:r>
              <a:rPr lang="en-US" sz="5600" b="1" dirty="0">
                <a:solidFill>
                  <a:srgbClr val="272525"/>
                </a:solidFill>
                <a:latin typeface="Barlow Bold" pitchFamily="34" charset="0"/>
                <a:ea typeface="Barlow Bold" pitchFamily="34" charset="-122"/>
                <a:cs typeface="Barlow Bold" pitchFamily="34" charset="-120"/>
              </a:rPr>
              <a:t>75%</a:t>
            </a:r>
            <a:endParaRPr lang="en-US" sz="5600" dirty="0"/>
          </a:p>
        </p:txBody>
      </p:sp>
      <p:sp>
        <p:nvSpPr>
          <p:cNvPr id="32" name="Text 8">
            <a:extLst>
              <a:ext uri="{FF2B5EF4-FFF2-40B4-BE49-F238E27FC236}">
                <a16:creationId xmlns:a16="http://schemas.microsoft.com/office/drawing/2014/main" id="{D745851A-B9DA-5B59-0220-41B08C4D7E5F}"/>
              </a:ext>
            </a:extLst>
          </p:cNvPr>
          <p:cNvSpPr/>
          <p:nvPr/>
        </p:nvSpPr>
        <p:spPr>
          <a:xfrm>
            <a:off x="10201275" y="6640983"/>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Barlow Bold" pitchFamily="34" charset="0"/>
                <a:ea typeface="Barlow Bold" pitchFamily="34" charset="-122"/>
                <a:cs typeface="Barlow Bold" pitchFamily="34" charset="-120"/>
              </a:rPr>
              <a:t>Régression Logistique</a:t>
            </a:r>
            <a:endParaRPr lang="en-US" sz="2200" dirty="0"/>
          </a:p>
        </p:txBody>
      </p:sp>
      <p:sp>
        <p:nvSpPr>
          <p:cNvPr id="33" name="Text 9">
            <a:extLst>
              <a:ext uri="{FF2B5EF4-FFF2-40B4-BE49-F238E27FC236}">
                <a16:creationId xmlns:a16="http://schemas.microsoft.com/office/drawing/2014/main" id="{035A13A2-8637-7EAB-B69B-42CEDCF7AFA3}"/>
              </a:ext>
            </a:extLst>
          </p:cNvPr>
          <p:cNvSpPr/>
          <p:nvPr/>
        </p:nvSpPr>
        <p:spPr>
          <a:xfrm>
            <a:off x="9801106" y="7127115"/>
            <a:ext cx="3651171" cy="346710"/>
          </a:xfrm>
          <a:prstGeom prst="rect">
            <a:avLst/>
          </a:prstGeom>
          <a:noFill/>
          <a:ln/>
        </p:spPr>
        <p:txBody>
          <a:bodyPr wrap="non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Performance la plus faible</a:t>
            </a:r>
            <a:endParaRPr lang="en-US" sz="1700" dirty="0"/>
          </a:p>
        </p:txBody>
      </p:sp>
      <p:sp>
        <p:nvSpPr>
          <p:cNvPr id="2" name="Text 10">
            <a:extLst>
              <a:ext uri="{FF2B5EF4-FFF2-40B4-BE49-F238E27FC236}">
                <a16:creationId xmlns:a16="http://schemas.microsoft.com/office/drawing/2014/main" id="{ABB38D27-2ABD-F6C0-FCB5-6535ADAF08C8}"/>
              </a:ext>
            </a:extLst>
          </p:cNvPr>
          <p:cNvSpPr/>
          <p:nvPr/>
        </p:nvSpPr>
        <p:spPr>
          <a:xfrm>
            <a:off x="14341992" y="7824469"/>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272525"/>
                </a:solidFill>
                <a:latin typeface="Barlow Bold" pitchFamily="34" charset="0"/>
              </a:rPr>
              <a:t>9</a:t>
            </a:r>
            <a:endParaRPr lang="en-US" sz="2000" dirty="0"/>
          </a:p>
        </p:txBody>
      </p:sp>
    </p:spTree>
    <p:extLst>
      <p:ext uri="{BB962C8B-B14F-4D97-AF65-F5344CB8AC3E}">
        <p14:creationId xmlns:p14="http://schemas.microsoft.com/office/powerpoint/2010/main" val="353157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TotalTime>
  <Words>1350</Words>
  <Application>Microsoft Office PowerPoint</Application>
  <PresentationFormat>Personnalisé</PresentationFormat>
  <Paragraphs>203</Paragraphs>
  <Slides>15</Slides>
  <Notes>15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Montserrat</vt:lpstr>
      <vt:lpstr>Barlow Bold</vt:lpstr>
      <vt:lpstr>Montserrat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Chahrazed Ben Azaiez</cp:lastModifiedBy>
  <cp:revision>54</cp:revision>
  <dcterms:created xsi:type="dcterms:W3CDTF">2025-01-10T20:20:29Z</dcterms:created>
  <dcterms:modified xsi:type="dcterms:W3CDTF">2025-01-11T08:45:57Z</dcterms:modified>
</cp:coreProperties>
</file>